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2"/>
  </p:notesMasterIdLst>
  <p:sldIdLst>
    <p:sldId id="256" r:id="rId5"/>
    <p:sldId id="465" r:id="rId6"/>
    <p:sldId id="430" r:id="rId7"/>
    <p:sldId id="536" r:id="rId8"/>
    <p:sldId id="565" r:id="rId9"/>
    <p:sldId id="284" r:id="rId10"/>
    <p:sldId id="260" r:id="rId11"/>
    <p:sldId id="297" r:id="rId12"/>
    <p:sldId id="299" r:id="rId13"/>
    <p:sldId id="383" r:id="rId14"/>
    <p:sldId id="386" r:id="rId15"/>
    <p:sldId id="387" r:id="rId16"/>
    <p:sldId id="362" r:id="rId17"/>
    <p:sldId id="442" r:id="rId18"/>
    <p:sldId id="444" r:id="rId19"/>
    <p:sldId id="436" r:id="rId20"/>
    <p:sldId id="553" r:id="rId21"/>
    <p:sldId id="552" r:id="rId22"/>
    <p:sldId id="543" r:id="rId23"/>
    <p:sldId id="554" r:id="rId24"/>
    <p:sldId id="556" r:id="rId25"/>
    <p:sldId id="557" r:id="rId26"/>
    <p:sldId id="558" r:id="rId27"/>
    <p:sldId id="560" r:id="rId28"/>
    <p:sldId id="564" r:id="rId29"/>
    <p:sldId id="562" r:id="rId30"/>
    <p:sldId id="328" r:id="rId31"/>
  </p:sldIdLst>
  <p:sldSz cx="9144000" cy="5715000" type="screen16x10"/>
  <p:notesSz cx="6858000" cy="9144000"/>
  <p:defaultTextStyle>
    <a:defPPr marL="0" marR="0" indent="0" algn="l" defTabSz="596893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813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6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49223" algn="ctr" defTabSz="3813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6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98446" algn="ctr" defTabSz="3813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6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447670" algn="ctr" defTabSz="3813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6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596893" algn="ctr" defTabSz="3813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6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746116" algn="ctr" defTabSz="3813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6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895339" algn="ctr" defTabSz="3813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6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044563" algn="ctr" defTabSz="3813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6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193786" algn="ctr" defTabSz="38134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66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34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26" userDrawn="1">
          <p15:clr>
            <a:srgbClr val="A4A3A4"/>
          </p15:clr>
        </p15:guide>
        <p15:guide id="4" orient="horz" pos="1913" userDrawn="1">
          <p15:clr>
            <a:srgbClr val="A4A3A4"/>
          </p15:clr>
        </p15:guide>
        <p15:guide id="5" pos="363" userDrawn="1">
          <p15:clr>
            <a:srgbClr val="A4A3A4"/>
          </p15:clr>
        </p15:guide>
        <p15:guide id="6" pos="5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a Mair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CD8"/>
    <a:srgbClr val="FEFEFF"/>
    <a:srgbClr val="D7F0F6"/>
    <a:srgbClr val="E5F6F9"/>
    <a:srgbClr val="CCECFF"/>
    <a:srgbClr val="FF8655"/>
    <a:srgbClr val="0076BA"/>
    <a:srgbClr val="D46D43"/>
    <a:srgbClr val="45BCD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6D5D5">
              <a:alpha val="1000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0" autoAdjust="0"/>
    <p:restoredTop sz="98298" autoAdjust="0"/>
  </p:normalViewPr>
  <p:slideViewPr>
    <p:cSldViewPr snapToGrid="0" snapToObjects="1" showGuides="1">
      <p:cViewPr varScale="1">
        <p:scale>
          <a:sx n="185" d="100"/>
          <a:sy n="185" d="100"/>
        </p:scale>
        <p:origin x="186" y="150"/>
      </p:cViewPr>
      <p:guideLst>
        <p:guide orient="horz" pos="1346"/>
        <p:guide pos="2880"/>
        <p:guide orient="horz" pos="2526"/>
        <p:guide orient="horz" pos="1913"/>
        <p:guide pos="363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32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98446" latinLnBrk="0">
      <a:lnSpc>
        <a:spcPct val="117999"/>
      </a:lnSpc>
      <a:defRPr sz="1436">
        <a:latin typeface="Helvetica Neue"/>
        <a:ea typeface="Helvetica Neue"/>
        <a:cs typeface="Helvetica Neue"/>
        <a:sym typeface="Helvetica Neue"/>
      </a:defRPr>
    </a:lvl1pPr>
    <a:lvl2pPr indent="149223" defTabSz="298446" latinLnBrk="0">
      <a:lnSpc>
        <a:spcPct val="117999"/>
      </a:lnSpc>
      <a:defRPr sz="1436">
        <a:latin typeface="Helvetica Neue"/>
        <a:ea typeface="Helvetica Neue"/>
        <a:cs typeface="Helvetica Neue"/>
        <a:sym typeface="Helvetica Neue"/>
      </a:defRPr>
    </a:lvl2pPr>
    <a:lvl3pPr indent="298446" defTabSz="298446" latinLnBrk="0">
      <a:lnSpc>
        <a:spcPct val="117999"/>
      </a:lnSpc>
      <a:defRPr sz="1436">
        <a:latin typeface="Helvetica Neue"/>
        <a:ea typeface="Helvetica Neue"/>
        <a:cs typeface="Helvetica Neue"/>
        <a:sym typeface="Helvetica Neue"/>
      </a:defRPr>
    </a:lvl3pPr>
    <a:lvl4pPr indent="447670" defTabSz="298446" latinLnBrk="0">
      <a:lnSpc>
        <a:spcPct val="117999"/>
      </a:lnSpc>
      <a:defRPr sz="1436">
        <a:latin typeface="Helvetica Neue"/>
        <a:ea typeface="Helvetica Neue"/>
        <a:cs typeface="Helvetica Neue"/>
        <a:sym typeface="Helvetica Neue"/>
      </a:defRPr>
    </a:lvl4pPr>
    <a:lvl5pPr indent="596893" defTabSz="298446" latinLnBrk="0">
      <a:lnSpc>
        <a:spcPct val="117999"/>
      </a:lnSpc>
      <a:defRPr sz="1436">
        <a:latin typeface="Helvetica Neue"/>
        <a:ea typeface="Helvetica Neue"/>
        <a:cs typeface="Helvetica Neue"/>
        <a:sym typeface="Helvetica Neue"/>
      </a:defRPr>
    </a:lvl5pPr>
    <a:lvl6pPr indent="746116" defTabSz="298446" latinLnBrk="0">
      <a:lnSpc>
        <a:spcPct val="117999"/>
      </a:lnSpc>
      <a:defRPr sz="1436">
        <a:latin typeface="Helvetica Neue"/>
        <a:ea typeface="Helvetica Neue"/>
        <a:cs typeface="Helvetica Neue"/>
        <a:sym typeface="Helvetica Neue"/>
      </a:defRPr>
    </a:lvl6pPr>
    <a:lvl7pPr indent="895339" defTabSz="298446" latinLnBrk="0">
      <a:lnSpc>
        <a:spcPct val="117999"/>
      </a:lnSpc>
      <a:defRPr sz="1436">
        <a:latin typeface="Helvetica Neue"/>
        <a:ea typeface="Helvetica Neue"/>
        <a:cs typeface="Helvetica Neue"/>
        <a:sym typeface="Helvetica Neue"/>
      </a:defRPr>
    </a:lvl7pPr>
    <a:lvl8pPr indent="1044563" defTabSz="298446" latinLnBrk="0">
      <a:lnSpc>
        <a:spcPct val="117999"/>
      </a:lnSpc>
      <a:defRPr sz="1436">
        <a:latin typeface="Helvetica Neue"/>
        <a:ea typeface="Helvetica Neue"/>
        <a:cs typeface="Helvetica Neue"/>
        <a:sym typeface="Helvetica Neue"/>
      </a:defRPr>
    </a:lvl8pPr>
    <a:lvl9pPr indent="1193786" defTabSz="298446" latinLnBrk="0">
      <a:lnSpc>
        <a:spcPct val="117999"/>
      </a:lnSpc>
      <a:defRPr sz="1436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12529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29523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"/>
          <p:cNvSpPr>
            <a:spLocks noGrp="1"/>
          </p:cNvSpPr>
          <p:nvPr>
            <p:ph type="pic" idx="13"/>
          </p:nvPr>
        </p:nvSpPr>
        <p:spPr>
          <a:xfrm>
            <a:off x="1140531" y="169395"/>
            <a:ext cx="6858002" cy="38119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892970" y="3936503"/>
            <a:ext cx="7358063" cy="83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4777383"/>
            <a:ext cx="7358063" cy="662286"/>
          </a:xfrm>
          <a:prstGeom prst="rect">
            <a:avLst/>
          </a:prstGeom>
        </p:spPr>
        <p:txBody>
          <a:bodyPr anchor="t"/>
          <a:lstStyle>
            <a:lvl1pPr marL="0" indent="0" algn="ctr" defTabSz="535704">
              <a:spcBef>
                <a:spcPts val="0"/>
              </a:spcBef>
              <a:buSzTx/>
              <a:buNone/>
              <a:defRPr sz="105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0" algn="ctr" defTabSz="535704">
              <a:spcBef>
                <a:spcPts val="0"/>
              </a:spcBef>
              <a:buSzTx/>
              <a:buNone/>
              <a:defRPr sz="1055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0" algn="ctr" defTabSz="535704">
              <a:spcBef>
                <a:spcPts val="0"/>
              </a:spcBef>
              <a:buSzTx/>
              <a:buNone/>
              <a:defRPr sz="1055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0" algn="ctr" defTabSz="535704">
              <a:spcBef>
                <a:spcPts val="0"/>
              </a:spcBef>
              <a:buSzTx/>
              <a:buNone/>
              <a:defRPr sz="1055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0" algn="ctr" defTabSz="535704">
              <a:spcBef>
                <a:spcPts val="0"/>
              </a:spcBef>
              <a:buSzTx/>
              <a:buNone/>
              <a:defRPr sz="1055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mage"/>
          <p:cNvSpPr>
            <a:spLocks noGrp="1"/>
          </p:cNvSpPr>
          <p:nvPr>
            <p:ph type="pic" idx="13"/>
          </p:nvPr>
        </p:nvSpPr>
        <p:spPr>
          <a:xfrm>
            <a:off x="2873128" y="1515567"/>
            <a:ext cx="6630293" cy="368349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518047"/>
            <a:ext cx="3750469" cy="3683496"/>
          </a:xfrm>
          <a:prstGeom prst="rect">
            <a:avLst/>
          </a:prstGeom>
        </p:spPr>
        <p:txBody>
          <a:bodyPr/>
          <a:lstStyle>
            <a:lvl1pPr marL="200889" indent="-200889">
              <a:spcBef>
                <a:spcPts val="1874"/>
              </a:spcBef>
              <a:defRPr sz="164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01777" indent="-200889">
              <a:spcBef>
                <a:spcPts val="1874"/>
              </a:spcBef>
              <a:defRPr sz="164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602667" indent="-200889">
              <a:spcBef>
                <a:spcPts val="1874"/>
              </a:spcBef>
              <a:defRPr sz="164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803555" indent="-200889">
              <a:spcBef>
                <a:spcPts val="1874"/>
              </a:spcBef>
              <a:defRPr sz="164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004444" indent="-200889">
              <a:spcBef>
                <a:spcPts val="1874"/>
              </a:spcBef>
              <a:defRPr sz="164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8174" y="5447110"/>
            <a:ext cx="262892" cy="24679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744142"/>
            <a:ext cx="7804547" cy="422671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quarter" idx="13"/>
          </p:nvPr>
        </p:nvSpPr>
        <p:spPr>
          <a:xfrm>
            <a:off x="4697015" y="2946797"/>
            <a:ext cx="4257245" cy="23663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Image"/>
          <p:cNvSpPr>
            <a:spLocks noGrp="1"/>
          </p:cNvSpPr>
          <p:nvPr>
            <p:ph type="pic" sz="quarter" idx="14"/>
          </p:nvPr>
        </p:nvSpPr>
        <p:spPr>
          <a:xfrm>
            <a:off x="4572001" y="520899"/>
            <a:ext cx="4125516" cy="229195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Image"/>
          <p:cNvSpPr>
            <a:spLocks noGrp="1"/>
          </p:cNvSpPr>
          <p:nvPr>
            <p:ph type="pic" idx="15"/>
          </p:nvPr>
        </p:nvSpPr>
        <p:spPr>
          <a:xfrm>
            <a:off x="-1669851" y="520899"/>
            <a:ext cx="8425160" cy="46806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70" y="3728145"/>
            <a:ext cx="7358063" cy="28296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>
                <a:solidFill>
                  <a:srgbClr val="F99D5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0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70" y="2474331"/>
            <a:ext cx="7358063" cy="4091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9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Image"/>
          <p:cNvSpPr>
            <a:spLocks noGrp="1"/>
          </p:cNvSpPr>
          <p:nvPr>
            <p:ph type="pic" idx="13"/>
          </p:nvPr>
        </p:nvSpPr>
        <p:spPr>
          <a:xfrm>
            <a:off x="-667866" y="1"/>
            <a:ext cx="10479731" cy="58266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98098" y="5447109"/>
            <a:ext cx="343043" cy="2467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2282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lunatone_v1.0-01.png" descr="logo_lunatone_v1.0-01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009" y="78702"/>
            <a:ext cx="1796361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/>
        </p:nvSpPr>
        <p:spPr>
          <a:xfrm>
            <a:off x="660798" y="826433"/>
            <a:ext cx="7804547" cy="535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b"/>
          <a:lstStyle>
            <a:lvl1pPr algn="l">
              <a:defRPr sz="4800" b="0" cap="all">
                <a:solidFill>
                  <a:srgbClr val="000000">
                    <a:alpha val="70000"/>
                  </a:srgbClr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2812"/>
              <a:t>Title Text</a:t>
            </a:r>
          </a:p>
        </p:txBody>
      </p:sp>
      <p:sp>
        <p:nvSpPr>
          <p:cNvPr id="4" name="Title Text"/>
          <p:cNvSpPr txBox="1"/>
          <p:nvPr/>
        </p:nvSpPr>
        <p:spPr>
          <a:xfrm>
            <a:off x="669727" y="186036"/>
            <a:ext cx="7804547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5E5E5E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/>
              <a:t>Title Text</a:t>
            </a:r>
          </a:p>
        </p:txBody>
      </p:sp>
      <p:sp>
        <p:nvSpPr>
          <p:cNvPr id="5" name="Body Level One…"/>
          <p:cNvSpPr txBox="1"/>
          <p:nvPr/>
        </p:nvSpPr>
        <p:spPr>
          <a:xfrm>
            <a:off x="669727" y="1518047"/>
            <a:ext cx="7804547" cy="3683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>
            <a:normAutofit/>
          </a:bodyPr>
          <a:lstStyle>
            <a:lvl1pPr marL="342900" indent="-342900" algn="l">
              <a:spcBef>
                <a:spcPts val="3200"/>
              </a:spcBef>
              <a:buSzPct val="145000"/>
              <a:buChar char="•"/>
              <a:defRPr sz="2800" b="0"/>
            </a:lvl1pPr>
            <a:lvl2pPr marL="685800" indent="-342900" algn="l">
              <a:spcBef>
                <a:spcPts val="3200"/>
              </a:spcBef>
              <a:buSzPct val="145000"/>
              <a:buChar char="•"/>
              <a:defRPr sz="2800" b="0"/>
            </a:lvl2pPr>
            <a:lvl3pPr marL="1028700" indent="-342900" algn="l">
              <a:spcBef>
                <a:spcPts val="3200"/>
              </a:spcBef>
              <a:buSzPct val="145000"/>
              <a:buChar char="•"/>
              <a:defRPr sz="2800" b="0"/>
            </a:lvl3pPr>
            <a:lvl4pPr marL="1371600" indent="-342900" algn="l">
              <a:spcBef>
                <a:spcPts val="3200"/>
              </a:spcBef>
              <a:buSzPct val="145000"/>
              <a:buChar char="•"/>
              <a:defRPr sz="2800" b="0"/>
            </a:lvl4pPr>
            <a:lvl5pPr marL="1714500" indent="-342900" algn="l">
              <a:spcBef>
                <a:spcPts val="3200"/>
              </a:spcBef>
              <a:buSzPct val="145000"/>
              <a:buChar char="•"/>
              <a:defRPr sz="2800" b="0"/>
            </a:lvl5pPr>
          </a:lstStyle>
          <a:p>
            <a:r>
              <a:rPr sz="1640"/>
              <a:t>Body Level One</a:t>
            </a:r>
          </a:p>
          <a:p>
            <a:pPr lvl="1"/>
            <a:r>
              <a:rPr sz="1640"/>
              <a:t>Body Level Two</a:t>
            </a:r>
          </a:p>
          <a:p>
            <a:pPr lvl="2"/>
            <a:r>
              <a:rPr sz="1640"/>
              <a:t>Body Level Three</a:t>
            </a:r>
          </a:p>
          <a:p>
            <a:pPr lvl="3"/>
            <a:r>
              <a:rPr sz="1640"/>
              <a:t>Body Level Four</a:t>
            </a:r>
          </a:p>
          <a:p>
            <a:pPr lvl="4"/>
            <a:r>
              <a:rPr sz="1640"/>
              <a:t>Body Level Five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69727" y="148828"/>
            <a:ext cx="7804547" cy="126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518047"/>
            <a:ext cx="7804547" cy="3683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4203" y="5447109"/>
            <a:ext cx="230833" cy="2467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37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ctr" defTabSz="342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12" b="0" i="0" u="none" strike="noStrike" cap="all" spc="0" baseline="0"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Inter Bold"/>
        </a:defRPr>
      </a:lvl1pPr>
      <a:lvl2pPr marL="0" marR="0" indent="0" algn="ctr" defTabSz="342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12" b="0" i="0" u="none" strike="noStrike" cap="all" spc="0" baseline="0"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Inter Bold"/>
        </a:defRPr>
      </a:lvl2pPr>
      <a:lvl3pPr marL="0" marR="0" indent="0" algn="ctr" defTabSz="342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12" b="0" i="0" u="none" strike="noStrike" cap="all" spc="0" baseline="0"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Inter Bold"/>
        </a:defRPr>
      </a:lvl3pPr>
      <a:lvl4pPr marL="0" marR="0" indent="0" algn="ctr" defTabSz="342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12" b="0" i="0" u="none" strike="noStrike" cap="all" spc="0" baseline="0"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Inter Bold"/>
        </a:defRPr>
      </a:lvl4pPr>
      <a:lvl5pPr marL="0" marR="0" indent="0" algn="ctr" defTabSz="342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12" b="0" i="0" u="none" strike="noStrike" cap="all" spc="0" baseline="0"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Inter Bold"/>
        </a:defRPr>
      </a:lvl5pPr>
      <a:lvl6pPr marL="0" marR="0" indent="0" algn="ctr" defTabSz="342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12" b="0" i="0" u="none" strike="noStrike" cap="all" spc="0" baseline="0"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Inter Bold"/>
        </a:defRPr>
      </a:lvl6pPr>
      <a:lvl7pPr marL="0" marR="0" indent="0" algn="ctr" defTabSz="342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12" b="0" i="0" u="none" strike="noStrike" cap="all" spc="0" baseline="0"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Inter Bold"/>
        </a:defRPr>
      </a:lvl7pPr>
      <a:lvl8pPr marL="0" marR="0" indent="0" algn="ctr" defTabSz="342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12" b="0" i="0" u="none" strike="noStrike" cap="all" spc="0" baseline="0"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Inter Bold"/>
        </a:defRPr>
      </a:lvl8pPr>
      <a:lvl9pPr marL="0" marR="0" indent="0" algn="ctr" defTabSz="34225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12" b="0" i="0" u="none" strike="noStrike" cap="all" spc="0" baseline="0"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Inter Bold"/>
        </a:defRPr>
      </a:lvl9pPr>
    </p:titleStyle>
    <p:bodyStyle>
      <a:lvl1pPr marL="162757" marR="0" indent="-162757" algn="l" defTabSz="342255" rtl="0" latinLnBrk="0">
        <a:lnSpc>
          <a:spcPct val="100000"/>
        </a:lnSpc>
        <a:spcBef>
          <a:spcPts val="1464"/>
        </a:spcBef>
        <a:spcAft>
          <a:spcPts val="0"/>
        </a:spcAft>
        <a:buClrTx/>
        <a:buSzPct val="145000"/>
        <a:buFontTx/>
        <a:buChar char="•"/>
        <a:tabLst/>
        <a:defRPr sz="1172" b="0" i="0" u="none" strike="noStrike" cap="none" spc="0" baseline="0">
          <a:solidFill>
            <a:srgbClr val="000000"/>
          </a:solidFill>
          <a:uFillTx/>
          <a:latin typeface="Inter Regular"/>
          <a:ea typeface="Inter Regular"/>
          <a:cs typeface="Inter Regular"/>
          <a:sym typeface="Inter Regular"/>
        </a:defRPr>
      </a:lvl1pPr>
      <a:lvl2pPr marL="423168" marR="0" indent="-162757" algn="l" defTabSz="342255" rtl="0" latinLnBrk="0">
        <a:lnSpc>
          <a:spcPct val="100000"/>
        </a:lnSpc>
        <a:spcBef>
          <a:spcPts val="1464"/>
        </a:spcBef>
        <a:spcAft>
          <a:spcPts val="0"/>
        </a:spcAft>
        <a:buClrTx/>
        <a:buSzPct val="145000"/>
        <a:buFontTx/>
        <a:buChar char="•"/>
        <a:tabLst/>
        <a:defRPr sz="1172" b="0" i="0" u="none" strike="noStrike" cap="none" spc="0" baseline="0">
          <a:solidFill>
            <a:srgbClr val="000000"/>
          </a:solidFill>
          <a:uFillTx/>
          <a:latin typeface="Inter Regular"/>
          <a:ea typeface="Inter Regular"/>
          <a:cs typeface="Inter Regular"/>
          <a:sym typeface="Inter Regular"/>
        </a:defRPr>
      </a:lvl2pPr>
      <a:lvl3pPr marL="683580" marR="0" indent="-162757" algn="l" defTabSz="342255" rtl="0" latinLnBrk="0">
        <a:lnSpc>
          <a:spcPct val="100000"/>
        </a:lnSpc>
        <a:spcBef>
          <a:spcPts val="1464"/>
        </a:spcBef>
        <a:spcAft>
          <a:spcPts val="0"/>
        </a:spcAft>
        <a:buClrTx/>
        <a:buSzPct val="145000"/>
        <a:buFontTx/>
        <a:buChar char="•"/>
        <a:tabLst/>
        <a:defRPr sz="1172" b="0" i="0" u="none" strike="noStrike" cap="none" spc="0" baseline="0">
          <a:solidFill>
            <a:srgbClr val="000000"/>
          </a:solidFill>
          <a:uFillTx/>
          <a:latin typeface="Inter Regular"/>
          <a:ea typeface="Inter Regular"/>
          <a:cs typeface="Inter Regular"/>
          <a:sym typeface="Inter Regular"/>
        </a:defRPr>
      </a:lvl3pPr>
      <a:lvl4pPr marL="943992" marR="0" indent="-162757" algn="l" defTabSz="342255" rtl="0" latinLnBrk="0">
        <a:lnSpc>
          <a:spcPct val="100000"/>
        </a:lnSpc>
        <a:spcBef>
          <a:spcPts val="1464"/>
        </a:spcBef>
        <a:spcAft>
          <a:spcPts val="0"/>
        </a:spcAft>
        <a:buClrTx/>
        <a:buSzPct val="145000"/>
        <a:buFontTx/>
        <a:buChar char="•"/>
        <a:tabLst/>
        <a:defRPr sz="1172" b="0" i="0" u="none" strike="noStrike" cap="none" spc="0" baseline="0">
          <a:solidFill>
            <a:srgbClr val="000000"/>
          </a:solidFill>
          <a:uFillTx/>
          <a:latin typeface="Inter Regular"/>
          <a:ea typeface="Inter Regular"/>
          <a:cs typeface="Inter Regular"/>
          <a:sym typeface="Inter Regular"/>
        </a:defRPr>
      </a:lvl4pPr>
      <a:lvl5pPr marL="1204403" marR="0" indent="-162757" algn="l" defTabSz="342255" rtl="0" latinLnBrk="0">
        <a:lnSpc>
          <a:spcPct val="100000"/>
        </a:lnSpc>
        <a:spcBef>
          <a:spcPts val="1464"/>
        </a:spcBef>
        <a:spcAft>
          <a:spcPts val="0"/>
        </a:spcAft>
        <a:buClrTx/>
        <a:buSzPct val="145000"/>
        <a:buFontTx/>
        <a:buChar char="•"/>
        <a:tabLst/>
        <a:defRPr sz="1172" b="0" i="0" u="none" strike="noStrike" cap="none" spc="0" baseline="0">
          <a:solidFill>
            <a:srgbClr val="000000"/>
          </a:solidFill>
          <a:uFillTx/>
          <a:latin typeface="Inter Regular"/>
          <a:ea typeface="Inter Regular"/>
          <a:cs typeface="Inter Regular"/>
          <a:sym typeface="Inter Regular"/>
        </a:defRPr>
      </a:lvl5pPr>
      <a:lvl6pPr marL="1464814" marR="0" indent="-162757" algn="l" defTabSz="342255" rtl="0" latinLnBrk="0">
        <a:lnSpc>
          <a:spcPct val="100000"/>
        </a:lnSpc>
        <a:spcBef>
          <a:spcPts val="1464"/>
        </a:spcBef>
        <a:spcAft>
          <a:spcPts val="0"/>
        </a:spcAft>
        <a:buClrTx/>
        <a:buSzPct val="145000"/>
        <a:buFontTx/>
        <a:buChar char="•"/>
        <a:tabLst/>
        <a:defRPr sz="1172" b="0" i="0" u="none" strike="noStrike" cap="none" spc="0" baseline="0">
          <a:solidFill>
            <a:srgbClr val="000000"/>
          </a:solidFill>
          <a:uFillTx/>
          <a:latin typeface="Inter Regular"/>
          <a:ea typeface="Inter Regular"/>
          <a:cs typeface="Inter Regular"/>
          <a:sym typeface="Inter Regular"/>
        </a:defRPr>
      </a:lvl6pPr>
      <a:lvl7pPr marL="1725225" marR="0" indent="-162757" algn="l" defTabSz="342255" rtl="0" latinLnBrk="0">
        <a:lnSpc>
          <a:spcPct val="100000"/>
        </a:lnSpc>
        <a:spcBef>
          <a:spcPts val="1464"/>
        </a:spcBef>
        <a:spcAft>
          <a:spcPts val="0"/>
        </a:spcAft>
        <a:buClrTx/>
        <a:buSzPct val="145000"/>
        <a:buFontTx/>
        <a:buChar char="•"/>
        <a:tabLst/>
        <a:defRPr sz="1172" b="0" i="0" u="none" strike="noStrike" cap="none" spc="0" baseline="0">
          <a:solidFill>
            <a:srgbClr val="000000"/>
          </a:solidFill>
          <a:uFillTx/>
          <a:latin typeface="Inter Regular"/>
          <a:ea typeface="Inter Regular"/>
          <a:cs typeface="Inter Regular"/>
          <a:sym typeface="Inter Regular"/>
        </a:defRPr>
      </a:lvl7pPr>
      <a:lvl8pPr marL="1985637" marR="0" indent="-162757" algn="l" defTabSz="342255" rtl="0" latinLnBrk="0">
        <a:lnSpc>
          <a:spcPct val="100000"/>
        </a:lnSpc>
        <a:spcBef>
          <a:spcPts val="1464"/>
        </a:spcBef>
        <a:spcAft>
          <a:spcPts val="0"/>
        </a:spcAft>
        <a:buClrTx/>
        <a:buSzPct val="145000"/>
        <a:buFontTx/>
        <a:buChar char="•"/>
        <a:tabLst/>
        <a:defRPr sz="1172" b="0" i="0" u="none" strike="noStrike" cap="none" spc="0" baseline="0">
          <a:solidFill>
            <a:srgbClr val="000000"/>
          </a:solidFill>
          <a:uFillTx/>
          <a:latin typeface="Inter Regular"/>
          <a:ea typeface="Inter Regular"/>
          <a:cs typeface="Inter Regular"/>
          <a:sym typeface="Inter Regular"/>
        </a:defRPr>
      </a:lvl8pPr>
      <a:lvl9pPr marL="2246048" marR="0" indent="-162757" algn="l" defTabSz="342255" rtl="0" latinLnBrk="0">
        <a:lnSpc>
          <a:spcPct val="100000"/>
        </a:lnSpc>
        <a:spcBef>
          <a:spcPts val="1464"/>
        </a:spcBef>
        <a:spcAft>
          <a:spcPts val="0"/>
        </a:spcAft>
        <a:buClrTx/>
        <a:buSzPct val="145000"/>
        <a:buFontTx/>
        <a:buChar char="•"/>
        <a:tabLst/>
        <a:defRPr sz="1172" b="0" i="0" u="none" strike="noStrike" cap="none" spc="0" baseline="0">
          <a:solidFill>
            <a:srgbClr val="000000"/>
          </a:solidFill>
          <a:uFillTx/>
          <a:latin typeface="Inter Regular"/>
          <a:ea typeface="Inter Regular"/>
          <a:cs typeface="Inter Regular"/>
          <a:sym typeface="Inter Regular"/>
        </a:defRPr>
      </a:lvl9pPr>
    </p:bodyStyle>
    <p:otherStyle>
      <a:lvl1pPr marL="0" marR="0" indent="0" algn="ctr" defTabSz="3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33926" algn="ctr" defTabSz="3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67852" algn="ctr" defTabSz="3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01777" algn="ctr" defTabSz="3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35704" algn="ctr" defTabSz="3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669630" algn="ctr" defTabSz="3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803555" algn="ctr" defTabSz="3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937480" algn="ctr" defTabSz="3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071407" algn="ctr" defTabSz="34225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3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sRsXpFx7Y" TargetMode="External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logo_lunatone_v1.0-01.png" descr="logo_lunatone_v1.0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013" y="77911"/>
            <a:ext cx="1569779" cy="43403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expertise and passion for advanced technologies…"/>
          <p:cNvSpPr txBox="1"/>
          <p:nvPr/>
        </p:nvSpPr>
        <p:spPr>
          <a:xfrm>
            <a:off x="2701306" y="4602842"/>
            <a:ext cx="3746562" cy="32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535704">
              <a:defRPr sz="1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055" dirty="0"/>
              <a:t>expertise and passion for advanced technologies </a:t>
            </a:r>
          </a:p>
          <a:p>
            <a:pPr defTabSz="535704">
              <a:defRPr sz="1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055" dirty="0"/>
              <a:t>and pioneering systems</a:t>
            </a:r>
          </a:p>
        </p:txBody>
      </p:sp>
      <p:pic>
        <p:nvPicPr>
          <p:cNvPr id="117" name="image8.png" descr="image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306" y="4765194"/>
            <a:ext cx="974975" cy="4023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5571364" y="4746857"/>
            <a:ext cx="1076916" cy="402309"/>
            <a:chOff x="0" y="0"/>
            <a:chExt cx="1837934" cy="686606"/>
          </a:xfrm>
        </p:grpSpPr>
        <p:pic>
          <p:nvPicPr>
            <p:cNvPr id="118" name="Lunatone-DALI2-Thumbnail.png" descr="Lunatone-DALI2-Thumbnail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777" y="112592"/>
              <a:ext cx="1758158" cy="49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extrusionOk="0">
                  <a:moveTo>
                    <a:pt x="14520" y="7"/>
                  </a:moveTo>
                  <a:cubicBezTo>
                    <a:pt x="14477" y="43"/>
                    <a:pt x="14635" y="205"/>
                    <a:pt x="14988" y="494"/>
                  </a:cubicBezTo>
                  <a:cubicBezTo>
                    <a:pt x="16103" y="1408"/>
                    <a:pt x="17070" y="2689"/>
                    <a:pt x="17807" y="4148"/>
                  </a:cubicBezTo>
                  <a:cubicBezTo>
                    <a:pt x="17808" y="4151"/>
                    <a:pt x="17810" y="4145"/>
                    <a:pt x="17811" y="4148"/>
                  </a:cubicBezTo>
                  <a:cubicBezTo>
                    <a:pt x="17815" y="4155"/>
                    <a:pt x="17817" y="4175"/>
                    <a:pt x="17821" y="4183"/>
                  </a:cubicBezTo>
                  <a:cubicBezTo>
                    <a:pt x="18516" y="5567"/>
                    <a:pt x="19006" y="7115"/>
                    <a:pt x="19206" y="8688"/>
                  </a:cubicBezTo>
                  <a:cubicBezTo>
                    <a:pt x="19351" y="9828"/>
                    <a:pt x="19343" y="11522"/>
                    <a:pt x="19191" y="12672"/>
                  </a:cubicBezTo>
                  <a:cubicBezTo>
                    <a:pt x="19025" y="13932"/>
                    <a:pt x="18686" y="15143"/>
                    <a:pt x="18206" y="16273"/>
                  </a:cubicBezTo>
                  <a:cubicBezTo>
                    <a:pt x="18138" y="16436"/>
                    <a:pt x="18050" y="16633"/>
                    <a:pt x="17938" y="16865"/>
                  </a:cubicBezTo>
                  <a:cubicBezTo>
                    <a:pt x="17935" y="16872"/>
                    <a:pt x="17932" y="16875"/>
                    <a:pt x="17928" y="16882"/>
                  </a:cubicBezTo>
                  <a:cubicBezTo>
                    <a:pt x="17203" y="18380"/>
                    <a:pt x="16226" y="19714"/>
                    <a:pt x="15042" y="20727"/>
                  </a:cubicBezTo>
                  <a:cubicBezTo>
                    <a:pt x="14152" y="21488"/>
                    <a:pt x="14274" y="21571"/>
                    <a:pt x="15471" y="21023"/>
                  </a:cubicBezTo>
                  <a:cubicBezTo>
                    <a:pt x="18713" y="19538"/>
                    <a:pt x="20960" y="16232"/>
                    <a:pt x="21512" y="12150"/>
                  </a:cubicBezTo>
                  <a:cubicBezTo>
                    <a:pt x="21557" y="11823"/>
                    <a:pt x="21583" y="11533"/>
                    <a:pt x="21600" y="11246"/>
                  </a:cubicBezTo>
                  <a:cubicBezTo>
                    <a:pt x="21595" y="10626"/>
                    <a:pt x="21586" y="10331"/>
                    <a:pt x="21580" y="9924"/>
                  </a:cubicBezTo>
                  <a:cubicBezTo>
                    <a:pt x="21558" y="9648"/>
                    <a:pt x="21530" y="9357"/>
                    <a:pt x="21483" y="9036"/>
                  </a:cubicBezTo>
                  <a:cubicBezTo>
                    <a:pt x="21189" y="7018"/>
                    <a:pt x="20479" y="5220"/>
                    <a:pt x="19435" y="3730"/>
                  </a:cubicBezTo>
                  <a:cubicBezTo>
                    <a:pt x="19415" y="3701"/>
                    <a:pt x="19397" y="3672"/>
                    <a:pt x="19377" y="3643"/>
                  </a:cubicBezTo>
                  <a:cubicBezTo>
                    <a:pt x="18318" y="2163"/>
                    <a:pt x="16923" y="1000"/>
                    <a:pt x="15266" y="268"/>
                  </a:cubicBezTo>
                  <a:cubicBezTo>
                    <a:pt x="14808" y="66"/>
                    <a:pt x="14564" y="-29"/>
                    <a:pt x="14520" y="7"/>
                  </a:cubicBezTo>
                  <a:close/>
                  <a:moveTo>
                    <a:pt x="5690" y="7053"/>
                  </a:moveTo>
                  <a:lnTo>
                    <a:pt x="5758" y="7244"/>
                  </a:lnTo>
                  <a:cubicBezTo>
                    <a:pt x="5744" y="7156"/>
                    <a:pt x="5747" y="7101"/>
                    <a:pt x="5749" y="7053"/>
                  </a:cubicBezTo>
                  <a:lnTo>
                    <a:pt x="5690" y="7053"/>
                  </a:lnTo>
                  <a:close/>
                  <a:moveTo>
                    <a:pt x="20225" y="7053"/>
                  </a:moveTo>
                  <a:cubicBezTo>
                    <a:pt x="20443" y="7053"/>
                    <a:pt x="20509" y="7163"/>
                    <a:pt x="20669" y="7731"/>
                  </a:cubicBezTo>
                  <a:cubicBezTo>
                    <a:pt x="20991" y="8882"/>
                    <a:pt x="20908" y="10039"/>
                    <a:pt x="20366" y="12029"/>
                  </a:cubicBezTo>
                  <a:lnTo>
                    <a:pt x="20054" y="13177"/>
                  </a:lnTo>
                  <a:lnTo>
                    <a:pt x="20440" y="13125"/>
                  </a:lnTo>
                  <a:lnTo>
                    <a:pt x="20825" y="13072"/>
                  </a:lnTo>
                  <a:lnTo>
                    <a:pt x="20825" y="13751"/>
                  </a:lnTo>
                  <a:lnTo>
                    <a:pt x="20825" y="14429"/>
                  </a:lnTo>
                  <a:lnTo>
                    <a:pt x="20157" y="14482"/>
                  </a:lnTo>
                  <a:cubicBezTo>
                    <a:pt x="19741" y="14516"/>
                    <a:pt x="19471" y="14450"/>
                    <a:pt x="19450" y="14325"/>
                  </a:cubicBezTo>
                  <a:cubicBezTo>
                    <a:pt x="19407" y="14077"/>
                    <a:pt x="19540" y="13059"/>
                    <a:pt x="19616" y="13055"/>
                  </a:cubicBezTo>
                  <a:cubicBezTo>
                    <a:pt x="19713" y="13050"/>
                    <a:pt x="19814" y="12731"/>
                    <a:pt x="19791" y="12498"/>
                  </a:cubicBezTo>
                  <a:cubicBezTo>
                    <a:pt x="19779" y="12373"/>
                    <a:pt x="19915" y="11703"/>
                    <a:pt x="20093" y="11020"/>
                  </a:cubicBezTo>
                  <a:cubicBezTo>
                    <a:pt x="20379" y="9926"/>
                    <a:pt x="20416" y="9689"/>
                    <a:pt x="20405" y="9054"/>
                  </a:cubicBezTo>
                  <a:cubicBezTo>
                    <a:pt x="20394" y="8342"/>
                    <a:pt x="20391" y="8340"/>
                    <a:pt x="20162" y="8340"/>
                  </a:cubicBezTo>
                  <a:cubicBezTo>
                    <a:pt x="20034" y="8340"/>
                    <a:pt x="19938" y="8401"/>
                    <a:pt x="19952" y="8480"/>
                  </a:cubicBezTo>
                  <a:cubicBezTo>
                    <a:pt x="20013" y="8832"/>
                    <a:pt x="19852" y="9419"/>
                    <a:pt x="19694" y="9419"/>
                  </a:cubicBezTo>
                  <a:cubicBezTo>
                    <a:pt x="19488" y="9419"/>
                    <a:pt x="19444" y="9035"/>
                    <a:pt x="19557" y="8253"/>
                  </a:cubicBezTo>
                  <a:cubicBezTo>
                    <a:pt x="19670" y="7472"/>
                    <a:pt x="19904" y="7053"/>
                    <a:pt x="20225" y="7053"/>
                  </a:cubicBezTo>
                  <a:close/>
                  <a:moveTo>
                    <a:pt x="5992" y="8079"/>
                  </a:moveTo>
                  <a:cubicBezTo>
                    <a:pt x="6027" y="8270"/>
                    <a:pt x="6058" y="8478"/>
                    <a:pt x="6080" y="8723"/>
                  </a:cubicBezTo>
                  <a:cubicBezTo>
                    <a:pt x="6080" y="8697"/>
                    <a:pt x="6075" y="8605"/>
                    <a:pt x="6075" y="8584"/>
                  </a:cubicBezTo>
                  <a:cubicBezTo>
                    <a:pt x="6074" y="8290"/>
                    <a:pt x="6058" y="8085"/>
                    <a:pt x="6036" y="8132"/>
                  </a:cubicBezTo>
                  <a:cubicBezTo>
                    <a:pt x="6028" y="8149"/>
                    <a:pt x="6008" y="8106"/>
                    <a:pt x="5992" y="8079"/>
                  </a:cubicBezTo>
                  <a:close/>
                  <a:moveTo>
                    <a:pt x="8552" y="8741"/>
                  </a:moveTo>
                  <a:lnTo>
                    <a:pt x="8547" y="8793"/>
                  </a:lnTo>
                  <a:cubicBezTo>
                    <a:pt x="8551" y="8795"/>
                    <a:pt x="8558" y="8849"/>
                    <a:pt x="8562" y="8862"/>
                  </a:cubicBezTo>
                  <a:lnTo>
                    <a:pt x="8552" y="8741"/>
                  </a:lnTo>
                  <a:close/>
                  <a:moveTo>
                    <a:pt x="0" y="13490"/>
                  </a:moveTo>
                  <a:cubicBezTo>
                    <a:pt x="19" y="13571"/>
                    <a:pt x="36" y="13663"/>
                    <a:pt x="54" y="13733"/>
                  </a:cubicBezTo>
                  <a:cubicBezTo>
                    <a:pt x="53" y="13713"/>
                    <a:pt x="48" y="13680"/>
                    <a:pt x="49" y="13664"/>
                  </a:cubicBezTo>
                  <a:cubicBezTo>
                    <a:pt x="54" y="13556"/>
                    <a:pt x="31" y="13487"/>
                    <a:pt x="0" y="13490"/>
                  </a:cubicBezTo>
                  <a:close/>
                  <a:moveTo>
                    <a:pt x="5749" y="14203"/>
                  </a:moveTo>
                  <a:lnTo>
                    <a:pt x="5641" y="14516"/>
                  </a:lnTo>
                  <a:lnTo>
                    <a:pt x="6407" y="14516"/>
                  </a:lnTo>
                  <a:lnTo>
                    <a:pt x="6485" y="14516"/>
                  </a:lnTo>
                  <a:cubicBezTo>
                    <a:pt x="6091" y="14516"/>
                    <a:pt x="5755" y="14453"/>
                    <a:pt x="5739" y="14360"/>
                  </a:cubicBezTo>
                  <a:cubicBezTo>
                    <a:pt x="5734" y="14329"/>
                    <a:pt x="5743" y="14258"/>
                    <a:pt x="5749" y="14203"/>
                  </a:cubicBezTo>
                  <a:close/>
                  <a:moveTo>
                    <a:pt x="8113" y="14203"/>
                  </a:moveTo>
                  <a:lnTo>
                    <a:pt x="8084" y="14516"/>
                  </a:lnTo>
                  <a:lnTo>
                    <a:pt x="8391" y="14516"/>
                  </a:lnTo>
                  <a:cubicBezTo>
                    <a:pt x="8230" y="14471"/>
                    <a:pt x="8143" y="14387"/>
                    <a:pt x="8113" y="14203"/>
                  </a:cubicBezTo>
                  <a:close/>
                  <a:moveTo>
                    <a:pt x="200" y="14308"/>
                  </a:moveTo>
                  <a:lnTo>
                    <a:pt x="268" y="14516"/>
                  </a:lnTo>
                  <a:lnTo>
                    <a:pt x="1224" y="14516"/>
                  </a:lnTo>
                  <a:cubicBezTo>
                    <a:pt x="674" y="14480"/>
                    <a:pt x="295" y="14431"/>
                    <a:pt x="200" y="14308"/>
                  </a:cubicBezTo>
                  <a:close/>
                  <a:moveTo>
                    <a:pt x="9952" y="14360"/>
                  </a:moveTo>
                  <a:lnTo>
                    <a:pt x="9966" y="14516"/>
                  </a:lnTo>
                  <a:lnTo>
                    <a:pt x="10483" y="14516"/>
                  </a:lnTo>
                  <a:lnTo>
                    <a:pt x="10995" y="14516"/>
                  </a:lnTo>
                  <a:lnTo>
                    <a:pt x="10995" y="14429"/>
                  </a:lnTo>
                  <a:lnTo>
                    <a:pt x="10488" y="14482"/>
                  </a:lnTo>
                  <a:cubicBezTo>
                    <a:pt x="10189" y="14513"/>
                    <a:pt x="10005" y="14463"/>
                    <a:pt x="9952" y="14360"/>
                  </a:cubicBezTo>
                  <a:close/>
                  <a:moveTo>
                    <a:pt x="15125" y="14429"/>
                  </a:moveTo>
                  <a:lnTo>
                    <a:pt x="15125" y="14516"/>
                  </a:lnTo>
                  <a:lnTo>
                    <a:pt x="15408" y="14516"/>
                  </a:lnTo>
                  <a:cubicBezTo>
                    <a:pt x="15264" y="14493"/>
                    <a:pt x="15146" y="14473"/>
                    <a:pt x="15125" y="14429"/>
                  </a:cubicBezTo>
                  <a:close/>
                  <a:moveTo>
                    <a:pt x="9001" y="14499"/>
                  </a:moveTo>
                  <a:cubicBezTo>
                    <a:pt x="8987" y="14518"/>
                    <a:pt x="8898" y="14505"/>
                    <a:pt x="8855" y="14516"/>
                  </a:cubicBezTo>
                  <a:lnTo>
                    <a:pt x="9006" y="14516"/>
                  </a:lnTo>
                  <a:lnTo>
                    <a:pt x="9001" y="14499"/>
                  </a:lnTo>
                  <a:close/>
                  <a:moveTo>
                    <a:pt x="497" y="15212"/>
                  </a:moveTo>
                  <a:lnTo>
                    <a:pt x="522" y="15264"/>
                  </a:lnTo>
                  <a:cubicBezTo>
                    <a:pt x="518" y="15245"/>
                    <a:pt x="519" y="15229"/>
                    <a:pt x="517" y="15212"/>
                  </a:cubicBezTo>
                  <a:lnTo>
                    <a:pt x="497" y="15212"/>
                  </a:lnTo>
                  <a:close/>
                  <a:moveTo>
                    <a:pt x="17997" y="15212"/>
                  </a:moveTo>
                  <a:cubicBezTo>
                    <a:pt x="17997" y="15225"/>
                    <a:pt x="17989" y="15249"/>
                    <a:pt x="17987" y="15264"/>
                  </a:cubicBezTo>
                  <a:lnTo>
                    <a:pt x="18011" y="15212"/>
                  </a:lnTo>
                  <a:lnTo>
                    <a:pt x="17997" y="15212"/>
                  </a:lnTo>
                  <a:close/>
                  <a:moveTo>
                    <a:pt x="14042" y="21475"/>
                  </a:moveTo>
                  <a:lnTo>
                    <a:pt x="14008" y="21510"/>
                  </a:lnTo>
                  <a:cubicBezTo>
                    <a:pt x="14004" y="21537"/>
                    <a:pt x="14016" y="21552"/>
                    <a:pt x="14047" y="21562"/>
                  </a:cubicBezTo>
                  <a:lnTo>
                    <a:pt x="14155" y="21527"/>
                  </a:lnTo>
                  <a:cubicBezTo>
                    <a:pt x="14163" y="21510"/>
                    <a:pt x="14167" y="21499"/>
                    <a:pt x="14150" y="21475"/>
                  </a:cubicBezTo>
                  <a:cubicBezTo>
                    <a:pt x="14120" y="21433"/>
                    <a:pt x="14078" y="21452"/>
                    <a:pt x="14042" y="2147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19" name="image8.png" descr="image8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63957" cy="686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F54235C-B50C-D749-869F-587985D0CB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22" y="2220715"/>
            <a:ext cx="7888637" cy="259211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8D4F72B-FD08-488D-7B1A-F30605E610E5}"/>
              </a:ext>
            </a:extLst>
          </p:cNvPr>
          <p:cNvSpPr txBox="1"/>
          <p:nvPr/>
        </p:nvSpPr>
        <p:spPr>
          <a:xfrm>
            <a:off x="752020" y="1038034"/>
            <a:ext cx="736098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AT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Lunatone News Call – June 2023 </a:t>
            </a:r>
            <a:endParaRPr kumimoji="0" lang="en-AT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Installation DALI-2 Display 4”"/>
          <p:cNvSpPr txBox="1"/>
          <p:nvPr/>
        </p:nvSpPr>
        <p:spPr>
          <a:xfrm>
            <a:off x="1108811" y="831332"/>
            <a:ext cx="6503789" cy="48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/>
          <a:lstStyle>
            <a:lvl1pPr>
              <a:defRPr sz="2000" b="0" i="1">
                <a:solidFill>
                  <a:srgbClr val="45BCD8"/>
                </a:solidFill>
              </a:defRPr>
            </a:lvl1pPr>
          </a:lstStyle>
          <a:p>
            <a:r>
              <a:rPr sz="1172" dirty="0"/>
              <a:t>Installation DALI-2 Display 4”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5959BF-4697-4D4C-AA02-3CD7BEE47175}"/>
              </a:ext>
            </a:extLst>
          </p:cNvPr>
          <p:cNvGrpSpPr>
            <a:grpSpLocks/>
          </p:cNvGrpSpPr>
          <p:nvPr/>
        </p:nvGrpSpPr>
        <p:grpSpPr bwMode="auto">
          <a:xfrm>
            <a:off x="885514" y="1521143"/>
            <a:ext cx="7372971" cy="3428924"/>
            <a:chOff x="0" y="0"/>
            <a:chExt cx="57470" cy="267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031737-E074-0940-99D5-EF3303A69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470" cy="26725"/>
              <a:chOff x="0" y="0"/>
              <a:chExt cx="57470" cy="2672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187A306-2B3F-DF49-A4EE-A8C2E9645B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79" y="0"/>
                <a:ext cx="29445" cy="26725"/>
                <a:chOff x="329" y="0"/>
                <a:chExt cx="30245" cy="28206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D6C6FC1D-3074-7440-B419-D4338954B64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" y="0"/>
                  <a:ext cx="30245" cy="282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613EA7A-B022-4448-AF96-443487F00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" y="3018"/>
                  <a:ext cx="18989" cy="19208"/>
                </a:xfrm>
                <a:prstGeom prst="rect">
                  <a:avLst/>
                </a:prstGeom>
                <a:solidFill>
                  <a:schemeClr val="bg1">
                    <a:lumMod val="100000"/>
                    <a:lumOff val="0"/>
                  </a:schemeClr>
                </a:solidFill>
                <a:ln w="25400">
                  <a:solidFill>
                    <a:schemeClr val="bg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en-GB"/>
                </a:p>
              </p:txBody>
            </p: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66B33E96-2F37-E444-92A8-F4521003261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9" y="3282"/>
                  <a:ext cx="19577" cy="189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2E85661-FFBB-0642-83E3-D222AD63CF41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60" y="3023"/>
                <a:ext cx="19285" cy="18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2" name="officeArt object">
                <a:extLst>
                  <a:ext uri="{FF2B5EF4-FFF2-40B4-BE49-F238E27FC236}">
                    <a16:creationId xmlns:a16="http://schemas.microsoft.com/office/drawing/2014/main" id="{9647A57F-5DDD-6E4C-9124-A1D5A2D4B0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470" cy="23940"/>
                <a:chOff x="155" y="7215"/>
                <a:chExt cx="77368" cy="33162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DB67152-C4F1-2B48-9DC1-006ADDD8EC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5" y="7215"/>
                  <a:ext cx="77368" cy="30347"/>
                  <a:chOff x="155" y="5247"/>
                  <a:chExt cx="77367" cy="30347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32CFD83E-2EAE-3F47-8D32-CE451DB82B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" y="5247"/>
                    <a:ext cx="77367" cy="30347"/>
                    <a:chOff x="155" y="5247"/>
                    <a:chExt cx="77367" cy="30347"/>
                  </a:xfrm>
                </p:grpSpPr>
                <p:cxnSp>
                  <p:nvCxnSpPr>
                    <p:cNvPr id="33" name="Shape 1073741913">
                      <a:extLst>
                        <a:ext uri="{FF2B5EF4-FFF2-40B4-BE49-F238E27FC236}">
                          <a16:creationId xmlns:a16="http://schemas.microsoft.com/office/drawing/2014/main" id="{188225BA-7E62-9540-9094-A124901742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 flipV="1">
                      <a:off x="45314" y="11018"/>
                      <a:ext cx="11853" cy="816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76BA"/>
                      </a:solidFill>
                      <a:miter lim="400000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34" name="Shape 1073741914">
                      <a:extLst>
                        <a:ext uri="{FF2B5EF4-FFF2-40B4-BE49-F238E27FC236}">
                          <a16:creationId xmlns:a16="http://schemas.microsoft.com/office/drawing/2014/main" id="{2E91306A-C297-CE44-AFCC-8B3D52AC16B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48368" y="7067"/>
                      <a:ext cx="9364" cy="2819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76BA"/>
                      </a:solidFill>
                      <a:miter lim="400000"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35" name="Shape 1073741915">
                      <a:extLst>
                        <a:ext uri="{FF2B5EF4-FFF2-40B4-BE49-F238E27FC236}">
                          <a16:creationId xmlns:a16="http://schemas.microsoft.com/office/drawing/2014/main" id="{865C1DB5-118B-1046-8D09-5F7F802E1E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734" y="5247"/>
                      <a:ext cx="19788" cy="8400"/>
                    </a:xfrm>
                    <a:prstGeom prst="rect">
                      <a:avLst/>
                    </a:prstGeom>
                    <a:solidFill>
                      <a:srgbClr val="0076BA"/>
                    </a:solidFill>
                    <a:ln w="12700">
                      <a:noFill/>
                      <a:miter lim="400000"/>
                      <a:headEnd/>
                      <a:tailEnd/>
                    </a:ln>
                  </p:spPr>
                  <p:txBody>
                    <a:bodyPr rot="0" vert="horz" wrap="square" lIns="101600" tIns="101600" rIns="101600" bIns="101600" anchor="ctr" anchorCtr="0" upright="1">
                      <a:noAutofit/>
                    </a:bodyPr>
                    <a:lstStyle/>
                    <a:p>
                      <a:r>
                        <a:rPr lang="en-US" sz="1200" b="0" dirty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Button to open menu for Set-up and configuration</a:t>
                      </a:r>
                      <a:endParaRPr lang="x-none" sz="1200" b="0" dirty="0">
                        <a:solidFill>
                          <a:srgbClr val="FFFFFF"/>
                        </a:solidFill>
                        <a:effectLst/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p:txBody>
                </p:sp>
                <p:cxnSp>
                  <p:nvCxnSpPr>
                    <p:cNvPr id="36" name="Shape 1073741916">
                      <a:extLst>
                        <a:ext uri="{FF2B5EF4-FFF2-40B4-BE49-F238E27FC236}">
                          <a16:creationId xmlns:a16="http://schemas.microsoft.com/office/drawing/2014/main" id="{75345559-B8A5-BB4A-A590-7B53728023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16038" y="9510"/>
                      <a:ext cx="16325" cy="128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76BA"/>
                      </a:solidFill>
                      <a:miter lim="400000"/>
                      <a:headEnd type="none" w="med" len="med"/>
                      <a:tailEnd type="none" w="med" len="med"/>
                    </a:ln>
                  </p:spPr>
                </p:cxnSp>
                <p:sp>
                  <p:nvSpPr>
                    <p:cNvPr id="37" name="Shape 1073741917">
                      <a:extLst>
                        <a:ext uri="{FF2B5EF4-FFF2-40B4-BE49-F238E27FC236}">
                          <a16:creationId xmlns:a16="http://schemas.microsoft.com/office/drawing/2014/main" id="{E35CCA35-E1D6-7346-A9B3-4FF5695483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8" y="26116"/>
                      <a:ext cx="15881" cy="9478"/>
                    </a:xfrm>
                    <a:prstGeom prst="rect">
                      <a:avLst/>
                    </a:prstGeom>
                    <a:solidFill>
                      <a:srgbClr val="0076BA"/>
                    </a:solidFill>
                    <a:ln w="12700">
                      <a:noFill/>
                      <a:miter lim="400000"/>
                      <a:headEnd/>
                      <a:tailEnd/>
                    </a:ln>
                  </p:spPr>
                  <p:txBody>
                    <a:bodyPr rot="0" vert="horz" wrap="square" lIns="101600" tIns="101600" rIns="101600" bIns="101600" anchor="ctr" anchorCtr="0" upright="1">
                      <a:noAutofit/>
                    </a:bodyPr>
                    <a:lstStyle/>
                    <a:p>
                      <a:r>
                        <a:rPr lang="en-US" sz="1200" b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Swipe right and left to navigate to the next board</a:t>
                      </a:r>
                      <a:endParaRPr lang="x-none" sz="1200" b="0">
                        <a:solidFill>
                          <a:srgbClr val="FFFFFF"/>
                        </a:solidFill>
                        <a:effectLst/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lang="en-US" sz="1200" b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x-none" sz="1200" b="0">
                        <a:solidFill>
                          <a:srgbClr val="FFFFFF"/>
                        </a:solidFill>
                        <a:effectLst/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p:txBody>
                </p:sp>
                <p:sp>
                  <p:nvSpPr>
                    <p:cNvPr id="38" name="Shape 1073741919">
                      <a:extLst>
                        <a:ext uri="{FF2B5EF4-FFF2-40B4-BE49-F238E27FC236}">
                          <a16:creationId xmlns:a16="http://schemas.microsoft.com/office/drawing/2014/main" id="{FAD4CA0E-AE10-104E-8E2A-9165C05809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5" y="5247"/>
                      <a:ext cx="15884" cy="8526"/>
                    </a:xfrm>
                    <a:prstGeom prst="rect">
                      <a:avLst/>
                    </a:prstGeom>
                    <a:solidFill>
                      <a:srgbClr val="0076BA"/>
                    </a:solidFill>
                    <a:ln w="12700">
                      <a:noFill/>
                      <a:miter lim="400000"/>
                      <a:headEnd/>
                      <a:tailEnd/>
                    </a:ln>
                  </p:spPr>
                  <p:txBody>
                    <a:bodyPr rot="0" vert="horz" wrap="square" lIns="101600" tIns="101600" rIns="101600" bIns="101600" anchor="ctr" anchorCtr="0" upright="1">
                      <a:noAutofit/>
                    </a:bodyPr>
                    <a:lstStyle/>
                    <a:p>
                      <a:r>
                        <a:rPr lang="en-US" sz="1200" b="0" dirty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Name of the displayed page “Board name”</a:t>
                      </a:r>
                      <a:endParaRPr lang="x-none" sz="1200" b="0" dirty="0">
                        <a:solidFill>
                          <a:srgbClr val="FFFFFF"/>
                        </a:solidFill>
                        <a:effectLst/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p:txBody>
                </p:sp>
                <p:sp>
                  <p:nvSpPr>
                    <p:cNvPr id="39" name="Shape 1073741922">
                      <a:extLst>
                        <a:ext uri="{FF2B5EF4-FFF2-40B4-BE49-F238E27FC236}">
                          <a16:creationId xmlns:a16="http://schemas.microsoft.com/office/drawing/2014/main" id="{7A7C9B67-823C-8847-AA3E-5756E736FD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726" y="14157"/>
                      <a:ext cx="19788" cy="8988"/>
                    </a:xfrm>
                    <a:prstGeom prst="rect">
                      <a:avLst/>
                    </a:prstGeom>
                    <a:solidFill>
                      <a:srgbClr val="0076BA"/>
                    </a:solidFill>
                    <a:ln w="12700">
                      <a:noFill/>
                      <a:miter lim="400000"/>
                      <a:headEnd/>
                      <a:tailEnd/>
                    </a:ln>
                  </p:spPr>
                  <p:txBody>
                    <a:bodyPr rot="0" vert="horz" wrap="square" lIns="101600" tIns="101600" rIns="101600" bIns="101600" anchor="ctr" anchorCtr="0" upright="1">
                      <a:noAutofit/>
                    </a:bodyPr>
                    <a:lstStyle/>
                    <a:p>
                      <a:r>
                        <a:rPr lang="en-US" sz="1200" b="0">
                          <a:solidFill>
                            <a:srgbClr val="FFFFFF"/>
                          </a:solidFill>
                          <a:effectLst/>
                          <a:latin typeface="Helvetica Neue" panose="02000503000000020004" pitchFamily="2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Button to open board and widget editor</a:t>
                      </a:r>
                      <a:endParaRPr lang="x-none" sz="1200" b="0">
                        <a:solidFill>
                          <a:srgbClr val="FFFFFF"/>
                        </a:solidFill>
                        <a:effectLst/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p:txBody>
                </p:sp>
              </p:grpSp>
              <p:sp>
                <p:nvSpPr>
                  <p:cNvPr id="30" name="Shape 1073741925">
                    <a:extLst>
                      <a:ext uri="{FF2B5EF4-FFF2-40B4-BE49-F238E27FC236}">
                        <a16:creationId xmlns:a16="http://schemas.microsoft.com/office/drawing/2014/main" id="{51313969-57BD-8D4C-A2B7-B1036C74A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" y="14354"/>
                    <a:ext cx="15881" cy="10971"/>
                  </a:xfrm>
                  <a:prstGeom prst="rect">
                    <a:avLst/>
                  </a:prstGeom>
                  <a:solidFill>
                    <a:srgbClr val="0076BA"/>
                  </a:solidFill>
                  <a:ln w="12700">
                    <a:noFill/>
                    <a:miter lim="400000"/>
                    <a:headEnd/>
                    <a:tailEnd/>
                  </a:ln>
                </p:spPr>
                <p:txBody>
                  <a:bodyPr rot="0" vert="horz" wrap="square" lIns="101600" tIns="101600" rIns="101600" bIns="101600" anchor="ctr" anchorCtr="0" upright="1">
                    <a:noAutofit/>
                  </a:bodyPr>
                  <a:lstStyle/>
                  <a:p>
                    <a:r>
                      <a:rPr lang="en-US" sz="1200" b="0" dirty="0">
                        <a:solidFill>
                          <a:srgbClr val="FFFFFF"/>
                        </a:solidFill>
                        <a:effectLst/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Widgets: Control elements with different functions</a:t>
                    </a:r>
                    <a:endParaRPr lang="x-none" sz="1200" b="0" dirty="0">
                      <a:solidFill>
                        <a:srgbClr val="FFFFFF"/>
                      </a:solidFill>
                      <a:effectLst/>
                      <a:latin typeface="Helvetica Neue" panose="02000503000000020004" pitchFamily="2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endParaRPr>
                  </a:p>
                </p:txBody>
              </p:sp>
              <p:cxnSp>
                <p:nvCxnSpPr>
                  <p:cNvPr id="31" name="Shape 1073741926">
                    <a:extLst>
                      <a:ext uri="{FF2B5EF4-FFF2-40B4-BE49-F238E27FC236}">
                        <a16:creationId xmlns:a16="http://schemas.microsoft.com/office/drawing/2014/main" id="{91610A53-3DE5-BF4A-AE29-4DFE31ADB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6039" y="18248"/>
                    <a:ext cx="9441" cy="1591"/>
                  </a:xfrm>
                  <a:prstGeom prst="line">
                    <a:avLst/>
                  </a:prstGeom>
                  <a:noFill/>
                  <a:ln w="25400">
                    <a:solidFill>
                      <a:srgbClr val="0076BA"/>
                    </a:solidFill>
                    <a:miter lim="4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2" name="Shape 1073741927">
                    <a:extLst>
                      <a:ext uri="{FF2B5EF4-FFF2-40B4-BE49-F238E27FC236}">
                        <a16:creationId xmlns:a16="http://schemas.microsoft.com/office/drawing/2014/main" id="{7CE52FCA-6A57-104C-B155-0BB3C6119C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039" y="19839"/>
                    <a:ext cx="8777" cy="9447"/>
                  </a:xfrm>
                  <a:prstGeom prst="line">
                    <a:avLst/>
                  </a:prstGeom>
                  <a:noFill/>
                  <a:ln w="25400">
                    <a:solidFill>
                      <a:srgbClr val="0076BA"/>
                    </a:solidFill>
                    <a:miter lim="400000"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BFB94882-693C-EC40-B5AD-645EA7149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427" y="25815"/>
                  <a:ext cx="22091" cy="14562"/>
                  <a:chOff x="22834" y="-16041"/>
                  <a:chExt cx="22090" cy="14561"/>
                </a:xfrm>
              </p:grpSpPr>
              <p:sp>
                <p:nvSpPr>
                  <p:cNvPr id="25" name="Shape 1073741929">
                    <a:extLst>
                      <a:ext uri="{FF2B5EF4-FFF2-40B4-BE49-F238E27FC236}">
                        <a16:creationId xmlns:a16="http://schemas.microsoft.com/office/drawing/2014/main" id="{9EDC337C-EE07-1344-9DD2-6E7CA7A6E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136" y="-16040"/>
                    <a:ext cx="19788" cy="14560"/>
                  </a:xfrm>
                  <a:prstGeom prst="rect">
                    <a:avLst/>
                  </a:prstGeom>
                  <a:solidFill>
                    <a:srgbClr val="0076BA"/>
                  </a:solidFill>
                  <a:ln w="12700">
                    <a:noFill/>
                    <a:miter lim="400000"/>
                    <a:headEnd/>
                    <a:tailEnd/>
                  </a:ln>
                </p:spPr>
                <p:txBody>
                  <a:bodyPr rot="0" vert="horz" wrap="square" lIns="101600" tIns="101600" rIns="101600" bIns="101600" anchor="ctr" anchorCtr="0" upright="1">
                    <a:noAutofit/>
                  </a:bodyPr>
                  <a:lstStyle/>
                  <a:p>
                    <a:r>
                      <a:rPr lang="en-US" sz="1200" b="0" dirty="0">
                        <a:solidFill>
                          <a:srgbClr val="FFFFFF"/>
                        </a:solidFill>
                        <a:effectLst/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move finger up and down on the screen to navigate up and down</a:t>
                    </a:r>
                    <a:endParaRPr lang="x-none" sz="1200" b="0" dirty="0">
                      <a:solidFill>
                        <a:srgbClr val="FFFFFF"/>
                      </a:solidFill>
                      <a:effectLst/>
                      <a:latin typeface="Helvetica Neue" panose="02000503000000020004" pitchFamily="2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endParaRPr>
                  </a:p>
                  <a:p>
                    <a:r>
                      <a:rPr lang="en-US" sz="1200" b="0" dirty="0">
                        <a:solidFill>
                          <a:srgbClr val="FFFFFF"/>
                        </a:solidFill>
                        <a:effectLst/>
                        <a:latin typeface="Helvetica Neue" panose="02000503000000020004" pitchFamily="2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 </a:t>
                    </a:r>
                    <a:endParaRPr lang="x-none" sz="1200" b="0" dirty="0">
                      <a:solidFill>
                        <a:srgbClr val="FFFFFF"/>
                      </a:solidFill>
                      <a:effectLst/>
                      <a:latin typeface="Helvetica Neue" panose="02000503000000020004" pitchFamily="2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endParaRPr>
                  </a:p>
                </p:txBody>
              </p: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44EEA1AF-8B09-9A47-A06E-2F6E702CFC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834" y="-16041"/>
                    <a:ext cx="17" cy="9791"/>
                    <a:chOff x="-9042" y="-14008"/>
                    <a:chExt cx="17" cy="9789"/>
                  </a:xfrm>
                </p:grpSpPr>
                <p:cxnSp>
                  <p:nvCxnSpPr>
                    <p:cNvPr id="27" name="Shape 1073741930">
                      <a:extLst>
                        <a:ext uri="{FF2B5EF4-FFF2-40B4-BE49-F238E27FC236}">
                          <a16:creationId xmlns:a16="http://schemas.microsoft.com/office/drawing/2014/main" id="{DF0CF0B4-4B5F-7444-B236-9F2CFB90EA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 flipV="1">
                      <a:off x="-9025" y="-14008"/>
                      <a:ext cx="0" cy="4985"/>
                    </a:xfrm>
                    <a:prstGeom prst="line">
                      <a:avLst/>
                    </a:prstGeom>
                    <a:noFill/>
                    <a:ln w="63500">
                      <a:solidFill>
                        <a:srgbClr val="0076BA"/>
                      </a:solidFill>
                      <a:miter lim="400000"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28" name="Shape 1073741931">
                      <a:extLst>
                        <a:ext uri="{FF2B5EF4-FFF2-40B4-BE49-F238E27FC236}">
                          <a16:creationId xmlns:a16="http://schemas.microsoft.com/office/drawing/2014/main" id="{323F453E-6EBF-EF4A-BFF4-2EE159CCE72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-9042" y="-8510"/>
                      <a:ext cx="0" cy="4291"/>
                    </a:xfrm>
                    <a:prstGeom prst="line">
                      <a:avLst/>
                    </a:prstGeom>
                    <a:noFill/>
                    <a:ln w="63500">
                      <a:solidFill>
                        <a:srgbClr val="0076BA"/>
                      </a:solidFill>
                      <a:miter lim="400000"/>
                      <a:headEnd/>
                      <a:tailEnd type="triangle" w="med" len="med"/>
                    </a:ln>
                  </p:spPr>
                </p:cxnSp>
              </p:grpSp>
            </p:grpSp>
          </p:grpSp>
        </p:grpSp>
        <p:cxnSp>
          <p:nvCxnSpPr>
            <p:cNvPr id="18" name="Shape 1073741931">
              <a:extLst>
                <a:ext uri="{FF2B5EF4-FFF2-40B4-BE49-F238E27FC236}">
                  <a16:creationId xmlns:a16="http://schemas.microsoft.com/office/drawing/2014/main" id="{802F9F1C-A6B6-F043-97AF-26DAE7C221F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149" y="20242"/>
              <a:ext cx="2663" cy="0"/>
            </a:xfrm>
            <a:prstGeom prst="line">
              <a:avLst/>
            </a:prstGeom>
            <a:noFill/>
            <a:ln w="63500">
              <a:solidFill>
                <a:srgbClr val="0076BA"/>
              </a:solidFill>
              <a:miter lim="400000"/>
              <a:headEnd/>
              <a:tailEnd type="triangle" w="med" len="med"/>
            </a:ln>
          </p:spPr>
        </p:cxnSp>
        <p:cxnSp>
          <p:nvCxnSpPr>
            <p:cNvPr id="19" name="Shape 1073741931">
              <a:extLst>
                <a:ext uri="{FF2B5EF4-FFF2-40B4-BE49-F238E27FC236}">
                  <a16:creationId xmlns:a16="http://schemas.microsoft.com/office/drawing/2014/main" id="{FBAD79FF-B178-0B45-B813-45A2EE918D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74" y="20242"/>
              <a:ext cx="2587" cy="0"/>
            </a:xfrm>
            <a:prstGeom prst="line">
              <a:avLst/>
            </a:prstGeom>
            <a:noFill/>
            <a:ln w="63500">
              <a:solidFill>
                <a:srgbClr val="0076BA"/>
              </a:solidFill>
              <a:miter lim="400000"/>
              <a:headEnd/>
              <a:tailEnd type="triangle" w="med" len="med"/>
            </a:ln>
          </p:spPr>
        </p:cxnSp>
      </p:grpSp>
      <p:pic>
        <p:nvPicPr>
          <p:cNvPr id="45" name="logo_lunatone_v1.0-01.png" descr="logo_lunatone_v1.0-01.png">
            <a:extLst>
              <a:ext uri="{FF2B5EF4-FFF2-40B4-BE49-F238E27FC236}">
                <a16:creationId xmlns:a16="http://schemas.microsoft.com/office/drawing/2014/main" id="{E25E1C08-B843-A843-A4AE-85D89D8EAC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Line">
            <a:extLst>
              <a:ext uri="{FF2B5EF4-FFF2-40B4-BE49-F238E27FC236}">
                <a16:creationId xmlns:a16="http://schemas.microsoft.com/office/drawing/2014/main" id="{E9F747C4-135C-CC42-BFC4-27DD62114891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47" name="INPUT DEVICES, CONTROL UNITS &amp; SENSORS">
            <a:extLst>
              <a:ext uri="{FF2B5EF4-FFF2-40B4-BE49-F238E27FC236}">
                <a16:creationId xmlns:a16="http://schemas.microsoft.com/office/drawing/2014/main" id="{CB6D47DF-8072-E646-B1AF-E427D196E9F3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 dirty="0"/>
              <a:t>INPUT DEVICES, CONTROL UNITS &amp; SENSORS </a:t>
            </a:r>
          </a:p>
        </p:txBody>
      </p:sp>
    </p:spTree>
    <p:extLst>
      <p:ext uri="{BB962C8B-B14F-4D97-AF65-F5344CB8AC3E}">
        <p14:creationId xmlns:p14="http://schemas.microsoft.com/office/powerpoint/2010/main" val="25977233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ser Interface: creating custom widgets for boards">
            <a:extLst>
              <a:ext uri="{FF2B5EF4-FFF2-40B4-BE49-F238E27FC236}">
                <a16:creationId xmlns:a16="http://schemas.microsoft.com/office/drawing/2014/main" id="{2B71FEEF-C8CD-794E-AED5-22CC78153F0C}"/>
              </a:ext>
            </a:extLst>
          </p:cNvPr>
          <p:cNvSpPr txBox="1"/>
          <p:nvPr/>
        </p:nvSpPr>
        <p:spPr>
          <a:xfrm>
            <a:off x="2407701" y="831332"/>
            <a:ext cx="4285789" cy="48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/>
          <a:lstStyle>
            <a:lvl1pPr>
              <a:defRPr sz="2000" b="0" i="1">
                <a:solidFill>
                  <a:srgbClr val="45BCD8"/>
                </a:solidFill>
              </a:defRPr>
            </a:lvl1pPr>
          </a:lstStyle>
          <a:p>
            <a:r>
              <a:rPr lang="en-GB" sz="1172" dirty="0"/>
              <a:t>Widget types</a:t>
            </a:r>
            <a:endParaRPr sz="1172" dirty="0"/>
          </a:p>
        </p:txBody>
      </p:sp>
      <p:pic>
        <p:nvPicPr>
          <p:cNvPr id="10" name="logo_lunatone_v1.0-01.png" descr="logo_lunatone_v1.0-01.png">
            <a:extLst>
              <a:ext uri="{FF2B5EF4-FFF2-40B4-BE49-F238E27FC236}">
                <a16:creationId xmlns:a16="http://schemas.microsoft.com/office/drawing/2014/main" id="{4F33ADB5-8371-0240-AA7F-1243BCE502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ine">
            <a:extLst>
              <a:ext uri="{FF2B5EF4-FFF2-40B4-BE49-F238E27FC236}">
                <a16:creationId xmlns:a16="http://schemas.microsoft.com/office/drawing/2014/main" id="{6874FE3F-BCF3-7C44-951F-0A2E62E621A7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12" name="INPUT DEVICES, CONTROL UNITS &amp; SENSORS">
            <a:extLst>
              <a:ext uri="{FF2B5EF4-FFF2-40B4-BE49-F238E27FC236}">
                <a16:creationId xmlns:a16="http://schemas.microsoft.com/office/drawing/2014/main" id="{876B19B2-215C-0649-9F95-DB09C4469EE7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 dirty="0"/>
              <a:t>INPUT DEVICES, CONTROL UNITS &amp; SENSORS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70C17A-308A-2149-8A65-9039687B3028}"/>
              </a:ext>
            </a:extLst>
          </p:cNvPr>
          <p:cNvGrpSpPr/>
          <p:nvPr/>
        </p:nvGrpSpPr>
        <p:grpSpPr>
          <a:xfrm>
            <a:off x="681393" y="1545783"/>
            <a:ext cx="7611035" cy="2827704"/>
            <a:chOff x="-157598" y="273175"/>
            <a:chExt cx="5781038" cy="214875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AE7A1-8FAB-A148-ACE8-A37A0882F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51413" y="298034"/>
              <a:ext cx="5720778" cy="2088793"/>
              <a:chOff x="-2926" y="-4858"/>
              <a:chExt cx="59016" cy="2155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7C60B79-D9D5-E54D-A635-F56EF09869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964" y="1367"/>
                <a:ext cx="57054" cy="15330"/>
                <a:chOff x="-1364" y="1367"/>
                <a:chExt cx="57054" cy="15330"/>
              </a:xfrm>
            </p:grpSpPr>
            <p:pic>
              <p:nvPicPr>
                <p:cNvPr id="23" name="pasted-image.tiff">
                  <a:extLst>
                    <a:ext uri="{FF2B5EF4-FFF2-40B4-BE49-F238E27FC236}">
                      <a16:creationId xmlns:a16="http://schemas.microsoft.com/office/drawing/2014/main" id="{6CEFFAA4-5EA0-AE41-B64F-5FD47D3DB38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2" y="10310"/>
                  <a:ext cx="7288" cy="63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asted-image.tiff">
                  <a:extLst>
                    <a:ext uri="{FF2B5EF4-FFF2-40B4-BE49-F238E27FC236}">
                      <a16:creationId xmlns:a16="http://schemas.microsoft.com/office/drawing/2014/main" id="{F17829FD-F79B-A341-B0C3-FB7C6CD5793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20" y="1433"/>
                  <a:ext cx="7679" cy="14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asted-image.tiff">
                  <a:extLst>
                    <a:ext uri="{FF2B5EF4-FFF2-40B4-BE49-F238E27FC236}">
                      <a16:creationId xmlns:a16="http://schemas.microsoft.com/office/drawing/2014/main" id="{FBF0D13C-0798-DF4F-88D5-966EEEA9CF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62" y="1367"/>
                  <a:ext cx="7288" cy="70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asted-image.tiff">
                  <a:extLst>
                    <a:ext uri="{FF2B5EF4-FFF2-40B4-BE49-F238E27FC236}">
                      <a16:creationId xmlns:a16="http://schemas.microsoft.com/office/drawing/2014/main" id="{17B4688F-16D5-5B45-B545-752932DA1EC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89" y="1433"/>
                  <a:ext cx="7706" cy="14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asted-image.tiff">
                  <a:extLst>
                    <a:ext uri="{FF2B5EF4-FFF2-40B4-BE49-F238E27FC236}">
                      <a16:creationId xmlns:a16="http://schemas.microsoft.com/office/drawing/2014/main" id="{4AD533C6-D1D5-2144-93C3-F82069FBADB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77" y="1433"/>
                  <a:ext cx="13813" cy="14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asted-image.tiff">
                  <a:extLst>
                    <a:ext uri="{FF2B5EF4-FFF2-40B4-BE49-F238E27FC236}">
                      <a16:creationId xmlns:a16="http://schemas.microsoft.com/office/drawing/2014/main" id="{248DB026-B63F-644A-A34C-150DB035BF1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9582" r="16805"/>
                <a:stretch>
                  <a:fillRect/>
                </a:stretch>
              </p:blipFill>
              <p:spPr bwMode="auto">
                <a:xfrm>
                  <a:off x="24228" y="1433"/>
                  <a:ext cx="6914" cy="147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asted-image.tiff">
                  <a:extLst>
                    <a:ext uri="{FF2B5EF4-FFF2-40B4-BE49-F238E27FC236}">
                      <a16:creationId xmlns:a16="http://schemas.microsoft.com/office/drawing/2014/main" id="{0953E9D5-04F9-D348-A18D-05755953F67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64" y="1367"/>
                  <a:ext cx="7271" cy="7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ED7540-18D5-F14C-8C38-625F10F7C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926" y="-4029"/>
                <a:ext cx="9769" cy="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Action Button</a:t>
                </a:r>
                <a:br>
                  <a:rPr lang="x-none" sz="1200" b="1" dirty="0"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</a:br>
                <a:r>
                  <a:rPr lang="de-AT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-&gt; </a:t>
                </a:r>
                <a:r>
                  <a:rPr lang="en-US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recalls</a:t>
                </a:r>
                <a:r>
                  <a:rPr lang="de-AT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 an </a:t>
                </a:r>
                <a:r>
                  <a:rPr lang="de-AT" sz="1000" b="0" dirty="0" err="1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action</a:t>
                </a:r>
                <a:endParaRPr lang="x-none" sz="1000" b="0" dirty="0">
                  <a:effectLst/>
                  <a:latin typeface="Inter" panose="020B0502030000000004" pitchFamily="34" charset="0"/>
                  <a:ea typeface="Inter" panose="020B05020300000000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2B4152-FF20-D24B-AEA7-75D424082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" y="-4858"/>
                <a:ext cx="7804" cy="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ON/OFF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120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</a:br>
                <a:r>
                  <a:rPr lang="en-US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-&gt; toggle</a:t>
                </a:r>
                <a:endParaRPr lang="x-none" sz="1000" b="0" dirty="0">
                  <a:effectLst/>
                  <a:latin typeface="Inter" panose="020B0502030000000004" pitchFamily="34" charset="0"/>
                  <a:ea typeface="Inter" panose="020B05020300000000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02A5BB-1051-7745-AC21-4555F61A4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1" y="-4086"/>
                <a:ext cx="9948" cy="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ON/OFF </a:t>
                </a:r>
                <a:br>
                  <a:rPr lang="en-US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</a:br>
                <a:r>
                  <a:rPr lang="en-US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-&gt; separate ON and OFF button</a:t>
                </a:r>
                <a:endParaRPr lang="x-none" sz="1000" b="0" dirty="0">
                  <a:effectLst/>
                  <a:latin typeface="Inter" panose="020B0502030000000004" pitchFamily="34" charset="0"/>
                  <a:ea typeface="Inter" panose="020B05020300000000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3181634-0391-EC48-97CE-5D870F325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6" y="-4219"/>
                <a:ext cx="7804" cy="4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Dimmer </a:t>
                </a:r>
                <a:br>
                  <a:rPr lang="de-AT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</a:br>
                <a:r>
                  <a:rPr lang="en-US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de-AT" sz="1000" b="0" dirty="0" err="1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djust</a:t>
                </a:r>
                <a:r>
                  <a:rPr lang="de-AT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1000" b="0" dirty="0" err="1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brightness</a:t>
                </a:r>
                <a:endParaRPr lang="x-none" sz="1000" b="0" dirty="0">
                  <a:effectLst/>
                  <a:latin typeface="Inter" panose="020B0502030000000004" pitchFamily="34" charset="0"/>
                  <a:ea typeface="Inter" panose="020B05020300000000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0BB448A-366B-A340-AC6A-46F58407A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0" y="-4219"/>
                <a:ext cx="11621" cy="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CW-WW </a:t>
                </a:r>
                <a:br>
                  <a:rPr lang="en-US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</a:br>
                <a:r>
                  <a:rPr lang="en-US" sz="1000" b="0" dirty="0" err="1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colour</a:t>
                </a:r>
                <a:r>
                  <a:rPr lang="en-US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 temperature selection</a:t>
                </a:r>
                <a:endParaRPr lang="x-none" sz="1000" b="0" dirty="0">
                  <a:effectLst/>
                  <a:latin typeface="Inter" panose="020B0502030000000004" pitchFamily="34" charset="0"/>
                  <a:ea typeface="Inter" panose="020B05020300000000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27937EC-2D26-2348-8270-200A2F484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53" y="-4219"/>
                <a:ext cx="13150" cy="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RGB </a:t>
                </a:r>
                <a:br>
                  <a:rPr lang="de-AT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</a:br>
                <a:r>
                  <a:rPr lang="en-US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de-AT" sz="1000" b="0" dirty="0" err="1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olo</a:t>
                </a:r>
                <a:r>
                  <a:rPr lang="en-US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de-AT" sz="1000" b="0" dirty="0" err="1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de-AT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de-AT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</a:br>
                <a:r>
                  <a:rPr lang="de-AT" sz="1000" b="0" dirty="0" err="1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selection</a:t>
                </a:r>
                <a:endParaRPr lang="x-none" sz="1000" b="0" dirty="0">
                  <a:effectLst/>
                  <a:latin typeface="Inter" panose="020B0502030000000004" pitchFamily="34" charset="0"/>
                  <a:ea typeface="Inter" panose="020B05020300000000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90B46B-D42B-1B4E-9338-9BDA45139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598" y="273175"/>
              <a:ext cx="5781038" cy="2148754"/>
            </a:xfrm>
            <a:prstGeom prst="rect">
              <a:avLst/>
            </a:prstGeom>
            <a:noFill/>
            <a:ln w="317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780123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_lunatone_v1.0-01.png" descr="logo_lunatone_v1.0-01.png">
            <a:extLst>
              <a:ext uri="{FF2B5EF4-FFF2-40B4-BE49-F238E27FC236}">
                <a16:creationId xmlns:a16="http://schemas.microsoft.com/office/drawing/2014/main" id="{4F33ADB5-8371-0240-AA7F-1243BCE502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ine">
            <a:extLst>
              <a:ext uri="{FF2B5EF4-FFF2-40B4-BE49-F238E27FC236}">
                <a16:creationId xmlns:a16="http://schemas.microsoft.com/office/drawing/2014/main" id="{6874FE3F-BCF3-7C44-951F-0A2E62E621A7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12" name="INPUT DEVICES, CONTROL UNITS &amp; SENSORS">
            <a:extLst>
              <a:ext uri="{FF2B5EF4-FFF2-40B4-BE49-F238E27FC236}">
                <a16:creationId xmlns:a16="http://schemas.microsoft.com/office/drawing/2014/main" id="{876B19B2-215C-0649-9F95-DB09C4469EE7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 dirty="0"/>
              <a:t>INPUT DEVICES, CONTROL UNITS &amp; SENSORS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56FDAB-494D-A440-A312-435FDFD4224C}"/>
              </a:ext>
            </a:extLst>
          </p:cNvPr>
          <p:cNvGrpSpPr/>
          <p:nvPr/>
        </p:nvGrpSpPr>
        <p:grpSpPr>
          <a:xfrm>
            <a:off x="686203" y="1473461"/>
            <a:ext cx="7761995" cy="2491552"/>
            <a:chOff x="-16642" y="164405"/>
            <a:chExt cx="5737352" cy="18421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993B88-B1E1-944F-927D-3674D546D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642" y="164405"/>
              <a:ext cx="5737352" cy="1842175"/>
            </a:xfrm>
            <a:prstGeom prst="rect">
              <a:avLst/>
            </a:prstGeom>
            <a:noFill/>
            <a:ln w="317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99C167F-92AC-3E4D-B272-7F6D6A4AE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745" y="228600"/>
              <a:ext cx="5288719" cy="1735113"/>
              <a:chOff x="305" y="0"/>
              <a:chExt cx="54782" cy="1798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E7BE278-0C42-314E-8EDE-AFB9B3C72A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7" y="0"/>
                <a:ext cx="52095" cy="15880"/>
                <a:chOff x="0" y="-67"/>
                <a:chExt cx="52101" cy="15884"/>
              </a:xfrm>
            </p:grpSpPr>
            <p:pic>
              <p:nvPicPr>
                <p:cNvPr id="20" name="pasted-image.tiff">
                  <a:extLst>
                    <a:ext uri="{FF2B5EF4-FFF2-40B4-BE49-F238E27FC236}">
                      <a16:creationId xmlns:a16="http://schemas.microsoft.com/office/drawing/2014/main" id="{96307B73-1D1E-F04A-8AB0-B8B46444B76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3"/>
                  <a:ext cx="8413" cy="80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7D567F4-A9A0-AE47-8AB0-A80ADF01835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43" y="-67"/>
                  <a:ext cx="29935" cy="158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asted-image.tiff">
                  <a:extLst>
                    <a:ext uri="{FF2B5EF4-FFF2-40B4-BE49-F238E27FC236}">
                      <a16:creationId xmlns:a16="http://schemas.microsoft.com/office/drawing/2014/main" id="{41C75A33-E765-B440-97E5-1B023F1C506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54" y="-67"/>
                  <a:ext cx="8347" cy="88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249A3E6-82F2-C741-B030-1639026F6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" y="8644"/>
                <a:ext cx="9137" cy="8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Scene Button</a:t>
                </a:r>
                <a:br>
                  <a:rPr lang="x-none" sz="1200" dirty="0"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</a:br>
                <a:r>
                  <a:rPr lang="en-GB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-&gt; recalls an action</a:t>
                </a:r>
                <a:endParaRPr lang="x-none" sz="1000" b="0" dirty="0">
                  <a:effectLst/>
                  <a:latin typeface="Inter" panose="020B0502030000000004" pitchFamily="34" charset="0"/>
                  <a:ea typeface="Inter" panose="020B05020300000000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20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 </a:t>
                </a:r>
                <a:endParaRPr lang="x-none" sz="1200" dirty="0">
                  <a:effectLst/>
                  <a:latin typeface="Inter" panose="020B0502030000000004" pitchFamily="34" charset="0"/>
                  <a:ea typeface="Inter" panose="020B05020300000000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0A91515-9C69-CD4A-AA99-F02545AFA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3" y="15110"/>
                <a:ext cx="30381" cy="2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Sensor </a:t>
                </a:r>
                <a:r>
                  <a:rPr lang="de-AT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-&gt; </a:t>
                </a:r>
                <a:r>
                  <a:rPr lang="de-AT" sz="1000" b="0" dirty="0" err="1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visualizes</a:t>
                </a:r>
                <a:r>
                  <a:rPr lang="de-AT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1000" b="0" dirty="0" err="1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sensor</a:t>
                </a:r>
                <a:r>
                  <a:rPr lang="de-AT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sz="1000" b="0" dirty="0" err="1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values</a:t>
                </a:r>
                <a:endParaRPr lang="x-none" sz="1000" b="0" dirty="0">
                  <a:effectLst/>
                  <a:latin typeface="Inter" panose="020B0502030000000004" pitchFamily="34" charset="0"/>
                  <a:ea typeface="Inter" panose="020B05020300000000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971A256-B1FA-2248-A351-A6B4DB1FF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0" y="8551"/>
                <a:ext cx="12997" cy="8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Link</a:t>
                </a:r>
                <a:br>
                  <a:rPr lang="en-US" sz="1200" b="1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</a:br>
                <a:r>
                  <a:rPr lang="en-US" sz="1000" b="0" dirty="0">
                    <a:solidFill>
                      <a:srgbClr val="000000"/>
                    </a:solidFill>
                    <a:effectLst/>
                    <a:latin typeface="Inter" panose="020B0502030000000004" pitchFamily="34" charset="0"/>
                    <a:ea typeface="Inter" panose="020B0502030000000004" pitchFamily="34" charset="0"/>
                    <a:cs typeface="Times New Roman" panose="02020603050405020304" pitchFamily="18" charset="0"/>
                  </a:rPr>
                  <a:t>-&gt; opens a defined board (e.g. to create menu pages with board overview)</a:t>
                </a:r>
                <a:endParaRPr lang="x-none" sz="1000" b="0" dirty="0">
                  <a:effectLst/>
                  <a:latin typeface="Inter" panose="020B0502030000000004" pitchFamily="34" charset="0"/>
                  <a:ea typeface="Inter" panose="020B05020300000000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" name="User Interface: creating custom widgets for boards">
            <a:extLst>
              <a:ext uri="{FF2B5EF4-FFF2-40B4-BE49-F238E27FC236}">
                <a16:creationId xmlns:a16="http://schemas.microsoft.com/office/drawing/2014/main" id="{B6A38E97-4BB1-AB48-8912-40E64E5FB4CD}"/>
              </a:ext>
            </a:extLst>
          </p:cNvPr>
          <p:cNvSpPr txBox="1"/>
          <p:nvPr/>
        </p:nvSpPr>
        <p:spPr>
          <a:xfrm>
            <a:off x="2407701" y="831332"/>
            <a:ext cx="4285789" cy="48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/>
          <a:lstStyle>
            <a:lvl1pPr>
              <a:defRPr sz="2000" b="0" i="1">
                <a:solidFill>
                  <a:srgbClr val="45BCD8"/>
                </a:solidFill>
              </a:defRPr>
            </a:lvl1pPr>
          </a:lstStyle>
          <a:p>
            <a:r>
              <a:rPr lang="en-GB" sz="1172" dirty="0"/>
              <a:t>Widget types</a:t>
            </a:r>
            <a:endParaRPr sz="1172" dirty="0"/>
          </a:p>
        </p:txBody>
      </p:sp>
    </p:spTree>
    <p:extLst>
      <p:ext uri="{BB962C8B-B14F-4D97-AF65-F5344CB8AC3E}">
        <p14:creationId xmlns:p14="http://schemas.microsoft.com/office/powerpoint/2010/main" val="9379797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48C97C5-9975-DE44-9CA9-899048D075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6467" y="47686"/>
            <a:ext cx="5097533" cy="3732595"/>
          </a:xfrm>
          <a:prstGeom prst="rect">
            <a:avLst/>
          </a:prstGeom>
        </p:spPr>
      </p:pic>
      <p:grpSp>
        <p:nvGrpSpPr>
          <p:cNvPr id="15" name="Group">
            <a:extLst>
              <a:ext uri="{FF2B5EF4-FFF2-40B4-BE49-F238E27FC236}">
                <a16:creationId xmlns:a16="http://schemas.microsoft.com/office/drawing/2014/main" id="{26D5C14A-E0C6-304B-8F60-D7B80F9CD1BA}"/>
              </a:ext>
            </a:extLst>
          </p:cNvPr>
          <p:cNvGrpSpPr/>
          <p:nvPr/>
        </p:nvGrpSpPr>
        <p:grpSpPr>
          <a:xfrm>
            <a:off x="7978638" y="3048650"/>
            <a:ext cx="1076916" cy="402309"/>
            <a:chOff x="0" y="0"/>
            <a:chExt cx="1837934" cy="686606"/>
          </a:xfrm>
        </p:grpSpPr>
        <p:pic>
          <p:nvPicPr>
            <p:cNvPr id="16" name="Lunatone-DALI2-Thumbnail.png" descr="Lunatone-DALI2-Thumbnail.png">
              <a:extLst>
                <a:ext uri="{FF2B5EF4-FFF2-40B4-BE49-F238E27FC236}">
                  <a16:creationId xmlns:a16="http://schemas.microsoft.com/office/drawing/2014/main" id="{B7F3830C-FD32-B148-8E39-CA75FDC4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777" y="112592"/>
              <a:ext cx="1758158" cy="49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extrusionOk="0">
                  <a:moveTo>
                    <a:pt x="14520" y="7"/>
                  </a:moveTo>
                  <a:cubicBezTo>
                    <a:pt x="14477" y="43"/>
                    <a:pt x="14635" y="205"/>
                    <a:pt x="14988" y="494"/>
                  </a:cubicBezTo>
                  <a:cubicBezTo>
                    <a:pt x="16103" y="1408"/>
                    <a:pt x="17070" y="2689"/>
                    <a:pt x="17807" y="4148"/>
                  </a:cubicBezTo>
                  <a:cubicBezTo>
                    <a:pt x="17808" y="4151"/>
                    <a:pt x="17810" y="4145"/>
                    <a:pt x="17811" y="4148"/>
                  </a:cubicBezTo>
                  <a:cubicBezTo>
                    <a:pt x="17815" y="4155"/>
                    <a:pt x="17817" y="4175"/>
                    <a:pt x="17821" y="4183"/>
                  </a:cubicBezTo>
                  <a:cubicBezTo>
                    <a:pt x="18516" y="5567"/>
                    <a:pt x="19006" y="7115"/>
                    <a:pt x="19206" y="8688"/>
                  </a:cubicBezTo>
                  <a:cubicBezTo>
                    <a:pt x="19351" y="9828"/>
                    <a:pt x="19343" y="11522"/>
                    <a:pt x="19191" y="12672"/>
                  </a:cubicBezTo>
                  <a:cubicBezTo>
                    <a:pt x="19025" y="13932"/>
                    <a:pt x="18686" y="15143"/>
                    <a:pt x="18206" y="16273"/>
                  </a:cubicBezTo>
                  <a:cubicBezTo>
                    <a:pt x="18138" y="16436"/>
                    <a:pt x="18050" y="16633"/>
                    <a:pt x="17938" y="16865"/>
                  </a:cubicBezTo>
                  <a:cubicBezTo>
                    <a:pt x="17935" y="16872"/>
                    <a:pt x="17932" y="16875"/>
                    <a:pt x="17928" y="16882"/>
                  </a:cubicBezTo>
                  <a:cubicBezTo>
                    <a:pt x="17203" y="18380"/>
                    <a:pt x="16226" y="19714"/>
                    <a:pt x="15042" y="20727"/>
                  </a:cubicBezTo>
                  <a:cubicBezTo>
                    <a:pt x="14152" y="21488"/>
                    <a:pt x="14274" y="21571"/>
                    <a:pt x="15471" y="21023"/>
                  </a:cubicBezTo>
                  <a:cubicBezTo>
                    <a:pt x="18713" y="19538"/>
                    <a:pt x="20960" y="16232"/>
                    <a:pt x="21512" y="12150"/>
                  </a:cubicBezTo>
                  <a:cubicBezTo>
                    <a:pt x="21557" y="11823"/>
                    <a:pt x="21583" y="11533"/>
                    <a:pt x="21600" y="11246"/>
                  </a:cubicBezTo>
                  <a:cubicBezTo>
                    <a:pt x="21595" y="10626"/>
                    <a:pt x="21586" y="10331"/>
                    <a:pt x="21580" y="9924"/>
                  </a:cubicBezTo>
                  <a:cubicBezTo>
                    <a:pt x="21558" y="9648"/>
                    <a:pt x="21530" y="9357"/>
                    <a:pt x="21483" y="9036"/>
                  </a:cubicBezTo>
                  <a:cubicBezTo>
                    <a:pt x="21189" y="7018"/>
                    <a:pt x="20479" y="5220"/>
                    <a:pt x="19435" y="3730"/>
                  </a:cubicBezTo>
                  <a:cubicBezTo>
                    <a:pt x="19415" y="3701"/>
                    <a:pt x="19397" y="3672"/>
                    <a:pt x="19377" y="3643"/>
                  </a:cubicBezTo>
                  <a:cubicBezTo>
                    <a:pt x="18318" y="2163"/>
                    <a:pt x="16923" y="1000"/>
                    <a:pt x="15266" y="268"/>
                  </a:cubicBezTo>
                  <a:cubicBezTo>
                    <a:pt x="14808" y="66"/>
                    <a:pt x="14564" y="-29"/>
                    <a:pt x="14520" y="7"/>
                  </a:cubicBezTo>
                  <a:close/>
                  <a:moveTo>
                    <a:pt x="5690" y="7053"/>
                  </a:moveTo>
                  <a:lnTo>
                    <a:pt x="5758" y="7244"/>
                  </a:lnTo>
                  <a:cubicBezTo>
                    <a:pt x="5744" y="7156"/>
                    <a:pt x="5747" y="7101"/>
                    <a:pt x="5749" y="7053"/>
                  </a:cubicBezTo>
                  <a:lnTo>
                    <a:pt x="5690" y="7053"/>
                  </a:lnTo>
                  <a:close/>
                  <a:moveTo>
                    <a:pt x="20225" y="7053"/>
                  </a:moveTo>
                  <a:cubicBezTo>
                    <a:pt x="20443" y="7053"/>
                    <a:pt x="20509" y="7163"/>
                    <a:pt x="20669" y="7731"/>
                  </a:cubicBezTo>
                  <a:cubicBezTo>
                    <a:pt x="20991" y="8882"/>
                    <a:pt x="20908" y="10039"/>
                    <a:pt x="20366" y="12029"/>
                  </a:cubicBezTo>
                  <a:lnTo>
                    <a:pt x="20054" y="13177"/>
                  </a:lnTo>
                  <a:lnTo>
                    <a:pt x="20440" y="13125"/>
                  </a:lnTo>
                  <a:lnTo>
                    <a:pt x="20825" y="13072"/>
                  </a:lnTo>
                  <a:lnTo>
                    <a:pt x="20825" y="13751"/>
                  </a:lnTo>
                  <a:lnTo>
                    <a:pt x="20825" y="14429"/>
                  </a:lnTo>
                  <a:lnTo>
                    <a:pt x="20157" y="14482"/>
                  </a:lnTo>
                  <a:cubicBezTo>
                    <a:pt x="19741" y="14516"/>
                    <a:pt x="19471" y="14450"/>
                    <a:pt x="19450" y="14325"/>
                  </a:cubicBezTo>
                  <a:cubicBezTo>
                    <a:pt x="19407" y="14077"/>
                    <a:pt x="19540" y="13059"/>
                    <a:pt x="19616" y="13055"/>
                  </a:cubicBezTo>
                  <a:cubicBezTo>
                    <a:pt x="19713" y="13050"/>
                    <a:pt x="19814" y="12731"/>
                    <a:pt x="19791" y="12498"/>
                  </a:cubicBezTo>
                  <a:cubicBezTo>
                    <a:pt x="19779" y="12373"/>
                    <a:pt x="19915" y="11703"/>
                    <a:pt x="20093" y="11020"/>
                  </a:cubicBezTo>
                  <a:cubicBezTo>
                    <a:pt x="20379" y="9926"/>
                    <a:pt x="20416" y="9689"/>
                    <a:pt x="20405" y="9054"/>
                  </a:cubicBezTo>
                  <a:cubicBezTo>
                    <a:pt x="20394" y="8342"/>
                    <a:pt x="20391" y="8340"/>
                    <a:pt x="20162" y="8340"/>
                  </a:cubicBezTo>
                  <a:cubicBezTo>
                    <a:pt x="20034" y="8340"/>
                    <a:pt x="19938" y="8401"/>
                    <a:pt x="19952" y="8480"/>
                  </a:cubicBezTo>
                  <a:cubicBezTo>
                    <a:pt x="20013" y="8832"/>
                    <a:pt x="19852" y="9419"/>
                    <a:pt x="19694" y="9419"/>
                  </a:cubicBezTo>
                  <a:cubicBezTo>
                    <a:pt x="19488" y="9419"/>
                    <a:pt x="19444" y="9035"/>
                    <a:pt x="19557" y="8253"/>
                  </a:cubicBezTo>
                  <a:cubicBezTo>
                    <a:pt x="19670" y="7472"/>
                    <a:pt x="19904" y="7053"/>
                    <a:pt x="20225" y="7053"/>
                  </a:cubicBezTo>
                  <a:close/>
                  <a:moveTo>
                    <a:pt x="5992" y="8079"/>
                  </a:moveTo>
                  <a:cubicBezTo>
                    <a:pt x="6027" y="8270"/>
                    <a:pt x="6058" y="8478"/>
                    <a:pt x="6080" y="8723"/>
                  </a:cubicBezTo>
                  <a:cubicBezTo>
                    <a:pt x="6080" y="8697"/>
                    <a:pt x="6075" y="8605"/>
                    <a:pt x="6075" y="8584"/>
                  </a:cubicBezTo>
                  <a:cubicBezTo>
                    <a:pt x="6074" y="8290"/>
                    <a:pt x="6058" y="8085"/>
                    <a:pt x="6036" y="8132"/>
                  </a:cubicBezTo>
                  <a:cubicBezTo>
                    <a:pt x="6028" y="8149"/>
                    <a:pt x="6008" y="8106"/>
                    <a:pt x="5992" y="8079"/>
                  </a:cubicBezTo>
                  <a:close/>
                  <a:moveTo>
                    <a:pt x="8552" y="8741"/>
                  </a:moveTo>
                  <a:lnTo>
                    <a:pt x="8547" y="8793"/>
                  </a:lnTo>
                  <a:cubicBezTo>
                    <a:pt x="8551" y="8795"/>
                    <a:pt x="8558" y="8849"/>
                    <a:pt x="8562" y="8862"/>
                  </a:cubicBezTo>
                  <a:lnTo>
                    <a:pt x="8552" y="8741"/>
                  </a:lnTo>
                  <a:close/>
                  <a:moveTo>
                    <a:pt x="0" y="13490"/>
                  </a:moveTo>
                  <a:cubicBezTo>
                    <a:pt x="19" y="13571"/>
                    <a:pt x="36" y="13663"/>
                    <a:pt x="54" y="13733"/>
                  </a:cubicBezTo>
                  <a:cubicBezTo>
                    <a:pt x="53" y="13713"/>
                    <a:pt x="48" y="13680"/>
                    <a:pt x="49" y="13664"/>
                  </a:cubicBezTo>
                  <a:cubicBezTo>
                    <a:pt x="54" y="13556"/>
                    <a:pt x="31" y="13487"/>
                    <a:pt x="0" y="13490"/>
                  </a:cubicBezTo>
                  <a:close/>
                  <a:moveTo>
                    <a:pt x="5749" y="14203"/>
                  </a:moveTo>
                  <a:lnTo>
                    <a:pt x="5641" y="14516"/>
                  </a:lnTo>
                  <a:lnTo>
                    <a:pt x="6407" y="14516"/>
                  </a:lnTo>
                  <a:lnTo>
                    <a:pt x="6485" y="14516"/>
                  </a:lnTo>
                  <a:cubicBezTo>
                    <a:pt x="6091" y="14516"/>
                    <a:pt x="5755" y="14453"/>
                    <a:pt x="5739" y="14360"/>
                  </a:cubicBezTo>
                  <a:cubicBezTo>
                    <a:pt x="5734" y="14329"/>
                    <a:pt x="5743" y="14258"/>
                    <a:pt x="5749" y="14203"/>
                  </a:cubicBezTo>
                  <a:close/>
                  <a:moveTo>
                    <a:pt x="8113" y="14203"/>
                  </a:moveTo>
                  <a:lnTo>
                    <a:pt x="8084" y="14516"/>
                  </a:lnTo>
                  <a:lnTo>
                    <a:pt x="8391" y="14516"/>
                  </a:lnTo>
                  <a:cubicBezTo>
                    <a:pt x="8230" y="14471"/>
                    <a:pt x="8143" y="14387"/>
                    <a:pt x="8113" y="14203"/>
                  </a:cubicBezTo>
                  <a:close/>
                  <a:moveTo>
                    <a:pt x="200" y="14308"/>
                  </a:moveTo>
                  <a:lnTo>
                    <a:pt x="268" y="14516"/>
                  </a:lnTo>
                  <a:lnTo>
                    <a:pt x="1224" y="14516"/>
                  </a:lnTo>
                  <a:cubicBezTo>
                    <a:pt x="674" y="14480"/>
                    <a:pt x="295" y="14431"/>
                    <a:pt x="200" y="14308"/>
                  </a:cubicBezTo>
                  <a:close/>
                  <a:moveTo>
                    <a:pt x="9952" y="14360"/>
                  </a:moveTo>
                  <a:lnTo>
                    <a:pt x="9966" y="14516"/>
                  </a:lnTo>
                  <a:lnTo>
                    <a:pt x="10483" y="14516"/>
                  </a:lnTo>
                  <a:lnTo>
                    <a:pt x="10995" y="14516"/>
                  </a:lnTo>
                  <a:lnTo>
                    <a:pt x="10995" y="14429"/>
                  </a:lnTo>
                  <a:lnTo>
                    <a:pt x="10488" y="14482"/>
                  </a:lnTo>
                  <a:cubicBezTo>
                    <a:pt x="10189" y="14513"/>
                    <a:pt x="10005" y="14463"/>
                    <a:pt x="9952" y="14360"/>
                  </a:cubicBezTo>
                  <a:close/>
                  <a:moveTo>
                    <a:pt x="15125" y="14429"/>
                  </a:moveTo>
                  <a:lnTo>
                    <a:pt x="15125" y="14516"/>
                  </a:lnTo>
                  <a:lnTo>
                    <a:pt x="15408" y="14516"/>
                  </a:lnTo>
                  <a:cubicBezTo>
                    <a:pt x="15264" y="14493"/>
                    <a:pt x="15146" y="14473"/>
                    <a:pt x="15125" y="14429"/>
                  </a:cubicBezTo>
                  <a:close/>
                  <a:moveTo>
                    <a:pt x="9001" y="14499"/>
                  </a:moveTo>
                  <a:cubicBezTo>
                    <a:pt x="8987" y="14518"/>
                    <a:pt x="8898" y="14505"/>
                    <a:pt x="8855" y="14516"/>
                  </a:cubicBezTo>
                  <a:lnTo>
                    <a:pt x="9006" y="14516"/>
                  </a:lnTo>
                  <a:lnTo>
                    <a:pt x="9001" y="14499"/>
                  </a:lnTo>
                  <a:close/>
                  <a:moveTo>
                    <a:pt x="497" y="15212"/>
                  </a:moveTo>
                  <a:lnTo>
                    <a:pt x="522" y="15264"/>
                  </a:lnTo>
                  <a:cubicBezTo>
                    <a:pt x="518" y="15245"/>
                    <a:pt x="519" y="15229"/>
                    <a:pt x="517" y="15212"/>
                  </a:cubicBezTo>
                  <a:lnTo>
                    <a:pt x="497" y="15212"/>
                  </a:lnTo>
                  <a:close/>
                  <a:moveTo>
                    <a:pt x="17997" y="15212"/>
                  </a:moveTo>
                  <a:cubicBezTo>
                    <a:pt x="17997" y="15225"/>
                    <a:pt x="17989" y="15249"/>
                    <a:pt x="17987" y="15264"/>
                  </a:cubicBezTo>
                  <a:lnTo>
                    <a:pt x="18011" y="15212"/>
                  </a:lnTo>
                  <a:lnTo>
                    <a:pt x="17997" y="15212"/>
                  </a:lnTo>
                  <a:close/>
                  <a:moveTo>
                    <a:pt x="14042" y="21475"/>
                  </a:moveTo>
                  <a:lnTo>
                    <a:pt x="14008" y="21510"/>
                  </a:lnTo>
                  <a:cubicBezTo>
                    <a:pt x="14004" y="21537"/>
                    <a:pt x="14016" y="21552"/>
                    <a:pt x="14047" y="21562"/>
                  </a:cubicBezTo>
                  <a:lnTo>
                    <a:pt x="14155" y="21527"/>
                  </a:lnTo>
                  <a:cubicBezTo>
                    <a:pt x="14163" y="21510"/>
                    <a:pt x="14167" y="21499"/>
                    <a:pt x="14150" y="21475"/>
                  </a:cubicBezTo>
                  <a:cubicBezTo>
                    <a:pt x="14120" y="21433"/>
                    <a:pt x="14078" y="21452"/>
                    <a:pt x="14042" y="2147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7" name="image8.png" descr="image8.png">
              <a:extLst>
                <a:ext uri="{FF2B5EF4-FFF2-40B4-BE49-F238E27FC236}">
                  <a16:creationId xmlns:a16="http://schemas.microsoft.com/office/drawing/2014/main" id="{1C361B82-FE10-CC4F-B6EB-FA0BC141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63957" cy="686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" name="logo_lunatone_v1.0-01.png" descr="logo_lunatone_v1.0-01.png">
            <a:extLst>
              <a:ext uri="{FF2B5EF4-FFF2-40B4-BE49-F238E27FC236}">
                <a16:creationId xmlns:a16="http://schemas.microsoft.com/office/drawing/2014/main" id="{ED2054B8-91DE-4A42-9D43-5C24A99DFE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Line">
            <a:extLst>
              <a:ext uri="{FF2B5EF4-FFF2-40B4-BE49-F238E27FC236}">
                <a16:creationId xmlns:a16="http://schemas.microsoft.com/office/drawing/2014/main" id="{BF5AAA6B-5E06-124A-B98D-CB2AD03C278D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20" name="INPUT DEVICES, CONTROL UNITS &amp; SENSORS">
            <a:extLst>
              <a:ext uri="{FF2B5EF4-FFF2-40B4-BE49-F238E27FC236}">
                <a16:creationId xmlns:a16="http://schemas.microsoft.com/office/drawing/2014/main" id="{3B854FEE-E606-734A-AFD8-555412902E8F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 dirty="0"/>
              <a:t>INPUT DEVICES, CONTROL UNITS &amp; SENSORS </a:t>
            </a:r>
          </a:p>
        </p:txBody>
      </p:sp>
      <p:sp>
        <p:nvSpPr>
          <p:cNvPr id="21" name="DALI MC+ pushbutton coupler">
            <a:extLst>
              <a:ext uri="{FF2B5EF4-FFF2-40B4-BE49-F238E27FC236}">
                <a16:creationId xmlns:a16="http://schemas.microsoft.com/office/drawing/2014/main" id="{98B6E2A9-D644-3D45-B0B7-5C5E3925C2BB}"/>
              </a:ext>
            </a:extLst>
          </p:cNvPr>
          <p:cNvSpPr txBox="1">
            <a:spLocks/>
          </p:cNvSpPr>
          <p:nvPr/>
        </p:nvSpPr>
        <p:spPr>
          <a:xfrm>
            <a:off x="935452" y="769706"/>
            <a:ext cx="2942524" cy="48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72" b="0" i="0" u="none" strike="noStrike" cap="all" spc="0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r>
              <a:rPr lang="en-GB" sz="1400" dirty="0"/>
              <a:t>DALI-2 Display  7" </a:t>
            </a:r>
          </a:p>
        </p:txBody>
      </p:sp>
      <p:sp>
        <p:nvSpPr>
          <p:cNvPr id="22" name="4 inputs to connect standard potential-free switches or pushbuttons…">
            <a:extLst>
              <a:ext uri="{FF2B5EF4-FFF2-40B4-BE49-F238E27FC236}">
                <a16:creationId xmlns:a16="http://schemas.microsoft.com/office/drawing/2014/main" id="{E5FE8CD9-8428-4347-95DA-227F81328A9D}"/>
              </a:ext>
            </a:extLst>
          </p:cNvPr>
          <p:cNvSpPr txBox="1"/>
          <p:nvPr/>
        </p:nvSpPr>
        <p:spPr>
          <a:xfrm>
            <a:off x="601099" y="1269815"/>
            <a:ext cx="3856412" cy="403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/>
          <a:lstStyle/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Multifunctional 7 " color touch screen with simple, intuitive operating interface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Application controller for 1 DALI Line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Flexible </a:t>
            </a:r>
            <a:r>
              <a:rPr lang="en-US" sz="1200" b="0" dirty="0" err="1">
                <a:latin typeface="Inter Light BETA" panose="02000403000000020004" pitchFamily="2" charset="0"/>
                <a:ea typeface="Inter Light BETA" panose="02000403000000020004" pitchFamily="2" charset="0"/>
              </a:rPr>
              <a:t>customisable</a:t>
            </a: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 screen, multiple «boards» and various widgets (control buttons / sliders).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each widget can be individually configured: function and target address (broadcast, groups and address)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Editable designs and background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standard functions: dimming, switching, scenes, tunable white (DT8 TC) and RGB (DT8 RGBWAF)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DALI Line configuration: addressing, grouping, scenes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integration via WLAN in building management systems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multiple devices on the same DALI line / </a:t>
            </a:r>
            <a:r>
              <a:rPr lang="en-US" sz="1200" b="0" dirty="0" err="1">
                <a:latin typeface="Inter Light BETA" panose="02000403000000020004" pitchFamily="2" charset="0"/>
                <a:ea typeface="Inter Light BETA" panose="02000403000000020004" pitchFamily="2" charset="0"/>
              </a:rPr>
              <a:t>Multimaster</a:t>
            </a: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</p:txBody>
      </p:sp>
      <p:sp>
        <p:nvSpPr>
          <p:cNvPr id="23" name="4 inputs to connect standard potential-free switches or pushbuttons…">
            <a:extLst>
              <a:ext uri="{FF2B5EF4-FFF2-40B4-BE49-F238E27FC236}">
                <a16:creationId xmlns:a16="http://schemas.microsoft.com/office/drawing/2014/main" id="{2BA62482-16A1-7C41-8057-CD5931D9B9D8}"/>
              </a:ext>
            </a:extLst>
          </p:cNvPr>
          <p:cNvSpPr txBox="1"/>
          <p:nvPr/>
        </p:nvSpPr>
        <p:spPr>
          <a:xfrm>
            <a:off x="4819924" y="3328719"/>
            <a:ext cx="3856412" cy="2299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/>
          <a:lstStyle/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Power supply: 24V DC 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Back box mounting  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Weekly scheduler, sequencer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u="sng" dirty="0">
                <a:latin typeface="Inter Light BETA" panose="02000403000000020004" pitchFamily="2" charset="0"/>
                <a:ea typeface="Inter Light BETA" panose="02000403000000020004" pitchFamily="2" charset="0"/>
              </a:rPr>
              <a:t>DALI-2 instance mode (IEC62386-301, Input Devices - Push Button / Absolute Input Device)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u="sng" dirty="0">
                <a:latin typeface="Inter Light BETA" panose="02000403000000020004" pitchFamily="2" charset="0"/>
                <a:ea typeface="Inter Light BETA" panose="02000403000000020004" pitchFamily="2" charset="0"/>
              </a:rPr>
              <a:t>Free </a:t>
            </a:r>
            <a:r>
              <a:rPr lang="en-US" sz="1200" u="sng" dirty="0" err="1">
                <a:latin typeface="Inter Light BETA" panose="02000403000000020004" pitchFamily="2" charset="0"/>
                <a:ea typeface="Inter Light BETA" panose="02000403000000020004" pitchFamily="2" charset="0"/>
              </a:rPr>
              <a:t>configrueable</a:t>
            </a:r>
            <a:r>
              <a:rPr lang="en-US" sz="1200" u="sng" dirty="0">
                <a:latin typeface="Inter Light BETA" panose="02000403000000020004" pitchFamily="2" charset="0"/>
                <a:ea typeface="Inter Light BETA" panose="02000403000000020004" pitchFamily="2" charset="0"/>
              </a:rPr>
              <a:t> </a:t>
            </a:r>
            <a:r>
              <a:rPr lang="en-US" sz="1200" u="sng" dirty="0" err="1">
                <a:latin typeface="Inter Light BETA" panose="02000403000000020004" pitchFamily="2" charset="0"/>
                <a:ea typeface="Inter Light BETA" panose="02000403000000020004" pitchFamily="2" charset="0"/>
              </a:rPr>
              <a:t>Makro</a:t>
            </a:r>
            <a:r>
              <a:rPr lang="en-US" sz="1200" u="sng" dirty="0">
                <a:latin typeface="Inter Light BETA" panose="02000403000000020004" pitchFamily="2" charset="0"/>
                <a:ea typeface="Inter Light BETA" panose="02000403000000020004" pitchFamily="2" charset="0"/>
              </a:rPr>
              <a:t> supporting all DALI / DALI 2 Commands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324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_lunatone_v1.0-01.png" descr="logo_lunatone_v1.0-01.png">
            <a:extLst>
              <a:ext uri="{FF2B5EF4-FFF2-40B4-BE49-F238E27FC236}">
                <a16:creationId xmlns:a16="http://schemas.microsoft.com/office/drawing/2014/main" id="{ED2054B8-91DE-4A42-9D43-5C24A99DF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Line">
            <a:extLst>
              <a:ext uri="{FF2B5EF4-FFF2-40B4-BE49-F238E27FC236}">
                <a16:creationId xmlns:a16="http://schemas.microsoft.com/office/drawing/2014/main" id="{BF5AAA6B-5E06-124A-B98D-CB2AD03C278D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20" name="INPUT DEVICES, CONTROL UNITS &amp; SENSORS">
            <a:extLst>
              <a:ext uri="{FF2B5EF4-FFF2-40B4-BE49-F238E27FC236}">
                <a16:creationId xmlns:a16="http://schemas.microsoft.com/office/drawing/2014/main" id="{3B854FEE-E606-734A-AFD8-555412902E8F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 dirty="0"/>
              <a:t>INPUT DEVICES, CONTROL UNITS &amp; SENSORS </a:t>
            </a:r>
          </a:p>
        </p:txBody>
      </p:sp>
      <p:sp>
        <p:nvSpPr>
          <p:cNvPr id="21" name="DALI MC+ pushbutton coupler">
            <a:extLst>
              <a:ext uri="{FF2B5EF4-FFF2-40B4-BE49-F238E27FC236}">
                <a16:creationId xmlns:a16="http://schemas.microsoft.com/office/drawing/2014/main" id="{98B6E2A9-D644-3D45-B0B7-5C5E3925C2BB}"/>
              </a:ext>
            </a:extLst>
          </p:cNvPr>
          <p:cNvSpPr txBox="1">
            <a:spLocks/>
          </p:cNvSpPr>
          <p:nvPr/>
        </p:nvSpPr>
        <p:spPr>
          <a:xfrm>
            <a:off x="935452" y="769706"/>
            <a:ext cx="2942524" cy="48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72" b="0" i="0" u="none" strike="noStrike" cap="all" spc="0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r>
              <a:rPr lang="en-GB" sz="1400" dirty="0"/>
              <a:t>DALI-2 Display 7” emergency</a:t>
            </a:r>
          </a:p>
        </p:txBody>
      </p:sp>
      <p:sp>
        <p:nvSpPr>
          <p:cNvPr id="23" name="4 inputs to connect standard potential-free switches or pushbuttons…">
            <a:extLst>
              <a:ext uri="{FF2B5EF4-FFF2-40B4-BE49-F238E27FC236}">
                <a16:creationId xmlns:a16="http://schemas.microsoft.com/office/drawing/2014/main" id="{2BA62482-16A1-7C41-8057-CD5931D9B9D8}"/>
              </a:ext>
            </a:extLst>
          </p:cNvPr>
          <p:cNvSpPr txBox="1"/>
          <p:nvPr/>
        </p:nvSpPr>
        <p:spPr>
          <a:xfrm>
            <a:off x="625814" y="1253688"/>
            <a:ext cx="3856412" cy="3539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/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endParaRPr lang="en-GB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en-GB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200" b="0" dirty="0">
                <a:latin typeface="Inter Light BETA" panose="02000403000000020004" pitchFamily="2" charset="0"/>
                <a:ea typeface="Inter Light BETA" panose="02000403000000020004" pitchFamily="2" charset="0"/>
                <a:cs typeface="Inter Regular"/>
              </a:rPr>
              <a:t>Addressing and grouping of DALI emergency devices (DT1)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en-GB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200" b="0" dirty="0">
                <a:latin typeface="Inter Light BETA" panose="02000403000000020004" pitchFamily="2" charset="0"/>
                <a:ea typeface="Inter Light BETA" panose="02000403000000020004" pitchFamily="2" charset="0"/>
                <a:cs typeface="Inter Regular"/>
              </a:rPr>
              <a:t>Creating and scheduling of different emergency tests: </a:t>
            </a:r>
            <a:endParaRPr lang="de-AT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lvl="1" algn="l"/>
            <a:r>
              <a:rPr lang="en-GB" sz="1200" b="0" dirty="0">
                <a:latin typeface="Inter Light BETA" panose="02000403000000020004" pitchFamily="2" charset="0"/>
                <a:ea typeface="Inter Light BETA" panose="02000403000000020004" pitchFamily="2" charset="0"/>
                <a:cs typeface="Inter Regular"/>
              </a:rPr>
              <a:t>	function tests</a:t>
            </a:r>
            <a:endParaRPr lang="de-AT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lvl="1" algn="l"/>
            <a:r>
              <a:rPr lang="en-GB" sz="1200" b="0" dirty="0">
                <a:latin typeface="Inter Light BETA" panose="02000403000000020004" pitchFamily="2" charset="0"/>
                <a:ea typeface="Inter Light BETA" panose="02000403000000020004" pitchFamily="2" charset="0"/>
                <a:cs typeface="Inter Regular"/>
              </a:rPr>
              <a:t>	battery duration tests</a:t>
            </a:r>
            <a:endParaRPr lang="de-AT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lvl="1" algn="l"/>
            <a:r>
              <a:rPr lang="en-GB" sz="1200" b="0" dirty="0">
                <a:latin typeface="Inter Light BETA" panose="02000403000000020004" pitchFamily="2" charset="0"/>
                <a:ea typeface="Inter Light BETA" panose="02000403000000020004" pitchFamily="2" charset="0"/>
                <a:cs typeface="Inter Regular"/>
              </a:rPr>
              <a:t>	communication tests</a:t>
            </a:r>
            <a:br>
              <a:rPr lang="en-GB" sz="1200" b="0" dirty="0">
                <a:latin typeface="Inter Light BETA" panose="02000403000000020004" pitchFamily="2" charset="0"/>
                <a:ea typeface="Inter Light BETA" panose="02000403000000020004" pitchFamily="2" charset="0"/>
                <a:cs typeface="Inter Regular"/>
              </a:rPr>
            </a:br>
            <a:endParaRPr lang="en-GB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200" b="0" dirty="0">
                <a:latin typeface="Inter Light BETA" panose="02000403000000020004" pitchFamily="2" charset="0"/>
                <a:ea typeface="Inter Light BETA" panose="02000403000000020004" pitchFamily="2" charset="0"/>
                <a:cs typeface="Inter Regular"/>
              </a:rPr>
              <a:t>Online test book for documentation of carried out tests on the display web interface</a:t>
            </a:r>
            <a:br>
              <a:rPr lang="en-GB" sz="1200" b="0" dirty="0">
                <a:latin typeface="Inter Light BETA" panose="02000403000000020004" pitchFamily="2" charset="0"/>
                <a:ea typeface="Inter Light BETA" panose="02000403000000020004" pitchFamily="2" charset="0"/>
                <a:cs typeface="Inter Regular"/>
              </a:rPr>
            </a:br>
            <a:endParaRPr lang="en-GB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200" b="0" dirty="0">
                <a:latin typeface="Inter Light BETA" panose="02000403000000020004" pitchFamily="2" charset="0"/>
                <a:ea typeface="Inter Light BETA" panose="02000403000000020004" pitchFamily="2" charset="0"/>
                <a:cs typeface="Inter Regular"/>
              </a:rPr>
              <a:t>Display of latest tests and simple interface for error resolving</a:t>
            </a:r>
          </a:p>
          <a:p>
            <a:pPr lvl="0" algn="l"/>
            <a:endParaRPr lang="de-AT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GB" sz="1200" b="0" dirty="0">
                <a:latin typeface="Inter Light BETA" panose="02000403000000020004" pitchFamily="2" charset="0"/>
                <a:ea typeface="Inter Light BETA" panose="02000403000000020004" pitchFamily="2" charset="0"/>
                <a:cs typeface="Inter Regular"/>
              </a:rPr>
              <a:t>Email notification system for errors</a:t>
            </a: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en-GB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de-AT" sz="1200" b="0" dirty="0">
              <a:latin typeface="Inter Light BETA" panose="02000403000000020004" pitchFamily="2" charset="0"/>
              <a:ea typeface="Inter Light BETA" panose="02000403000000020004" pitchFamily="2" charset="0"/>
              <a:cs typeface="Inter Regular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686890-6BC7-7708-9E24-12DA9BD8A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84" y="1544003"/>
            <a:ext cx="4071620" cy="2626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018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_lunatone_v1.0-01.png" descr="logo_lunatone_v1.0-01.png">
            <a:extLst>
              <a:ext uri="{FF2B5EF4-FFF2-40B4-BE49-F238E27FC236}">
                <a16:creationId xmlns:a16="http://schemas.microsoft.com/office/drawing/2014/main" id="{ED2054B8-91DE-4A42-9D43-5C24A99DF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Line">
            <a:extLst>
              <a:ext uri="{FF2B5EF4-FFF2-40B4-BE49-F238E27FC236}">
                <a16:creationId xmlns:a16="http://schemas.microsoft.com/office/drawing/2014/main" id="{BF5AAA6B-5E06-124A-B98D-CB2AD03C278D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20" name="INPUT DEVICES, CONTROL UNITS &amp; SENSORS">
            <a:extLst>
              <a:ext uri="{FF2B5EF4-FFF2-40B4-BE49-F238E27FC236}">
                <a16:creationId xmlns:a16="http://schemas.microsoft.com/office/drawing/2014/main" id="{3B854FEE-E606-734A-AFD8-555412902E8F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 dirty="0"/>
              <a:t>INPUT DEVICES, CONTROL UNITS &amp; SENSORS </a:t>
            </a:r>
          </a:p>
        </p:txBody>
      </p:sp>
      <p:sp>
        <p:nvSpPr>
          <p:cNvPr id="21" name="DALI MC+ pushbutton coupler">
            <a:extLst>
              <a:ext uri="{FF2B5EF4-FFF2-40B4-BE49-F238E27FC236}">
                <a16:creationId xmlns:a16="http://schemas.microsoft.com/office/drawing/2014/main" id="{98B6E2A9-D644-3D45-B0B7-5C5E3925C2BB}"/>
              </a:ext>
            </a:extLst>
          </p:cNvPr>
          <p:cNvSpPr txBox="1">
            <a:spLocks/>
          </p:cNvSpPr>
          <p:nvPr/>
        </p:nvSpPr>
        <p:spPr>
          <a:xfrm>
            <a:off x="935451" y="769706"/>
            <a:ext cx="5577491" cy="48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72" b="0" i="0" u="none" strike="noStrike" cap="all" spc="0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r>
              <a:rPr lang="en-GB" sz="1400" dirty="0"/>
              <a:t>DALI-2 Display 7” emergency – TEST RESULTS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9B1293-B5A9-8F90-90C6-ABE3DCF4BF37}"/>
              </a:ext>
            </a:extLst>
          </p:cNvPr>
          <p:cNvGrpSpPr/>
          <p:nvPr/>
        </p:nvGrpSpPr>
        <p:grpSpPr>
          <a:xfrm>
            <a:off x="698215" y="1525520"/>
            <a:ext cx="8005329" cy="2972963"/>
            <a:chOff x="-131046" y="216685"/>
            <a:chExt cx="6222268" cy="20304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41BD83B-A5AA-7070-94B4-6B00A3E1077A}"/>
                </a:ext>
              </a:extLst>
            </p:cNvPr>
            <p:cNvGrpSpPr/>
            <p:nvPr/>
          </p:nvGrpSpPr>
          <p:grpSpPr>
            <a:xfrm>
              <a:off x="-131046" y="241684"/>
              <a:ext cx="6222268" cy="2005429"/>
              <a:chOff x="-105231" y="-77021"/>
              <a:chExt cx="6223108" cy="200610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D4298E-F72F-2E00-E33E-257AE2FAA8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" b="24741"/>
              <a:stretch/>
            </p:blipFill>
            <p:spPr bwMode="auto">
              <a:xfrm>
                <a:off x="917196" y="4"/>
                <a:ext cx="3912084" cy="16960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DE6B2D-A35D-5614-3D65-86EC74F1D0AF}"/>
                  </a:ext>
                </a:extLst>
              </p:cNvPr>
              <p:cNvSpPr/>
              <p:nvPr/>
            </p:nvSpPr>
            <p:spPr>
              <a:xfrm>
                <a:off x="964966" y="771130"/>
                <a:ext cx="3815255" cy="62786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T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511D52-2A62-A8D4-B357-6515CFFDB683}"/>
                  </a:ext>
                </a:extLst>
              </p:cNvPr>
              <p:cNvSpPr/>
              <p:nvPr/>
            </p:nvSpPr>
            <p:spPr>
              <a:xfrm>
                <a:off x="967072" y="195943"/>
                <a:ext cx="3815255" cy="254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T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ABCB9E5-48D5-ED49-A934-0C9C77033982}"/>
                  </a:ext>
                </a:extLst>
              </p:cNvPr>
              <p:cNvSpPr/>
              <p:nvPr/>
            </p:nvSpPr>
            <p:spPr>
              <a:xfrm>
                <a:off x="960752" y="474055"/>
                <a:ext cx="1127125" cy="254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T"/>
              </a:p>
            </p:txBody>
          </p:sp>
          <p:sp>
            <p:nvSpPr>
              <p:cNvPr id="22" name="Textfeld 2">
                <a:extLst>
                  <a:ext uri="{FF2B5EF4-FFF2-40B4-BE49-F238E27FC236}">
                    <a16:creationId xmlns:a16="http://schemas.microsoft.com/office/drawing/2014/main" id="{E242548C-E1EF-19F5-0548-ED0875A137B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32282" y="169488"/>
                <a:ext cx="1183489" cy="403722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L="0" marR="0" indent="0" algn="l" defTabSz="596893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75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lnSpc>
                    <a:spcPct val="115000"/>
                  </a:lnSpc>
                  <a:spcAft>
                    <a:spcPts val="1000"/>
                  </a:spcAft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Collapse or extend test details</a:t>
                </a:r>
                <a:endParaRPr lang="en-AT" dirty="0"/>
              </a:p>
            </p:txBody>
          </p:sp>
          <p:cxnSp>
            <p:nvCxnSpPr>
              <p:cNvPr id="23" name="Gerader Verbinder 85">
                <a:extLst>
                  <a:ext uri="{FF2B5EF4-FFF2-40B4-BE49-F238E27FC236}">
                    <a16:creationId xmlns:a16="http://schemas.microsoft.com/office/drawing/2014/main" id="{1CFDFB8A-2103-3CC8-18D3-A74AEE41DC9D}"/>
                  </a:ext>
                </a:extLst>
              </p:cNvPr>
              <p:cNvCxnSpPr>
                <a:cxnSpLocks/>
                <a:endCxn id="26" idx="1"/>
              </p:cNvCxnSpPr>
              <p:nvPr/>
            </p:nvCxnSpPr>
            <p:spPr bwMode="auto">
              <a:xfrm flipV="1">
                <a:off x="4782691" y="34184"/>
                <a:ext cx="151697" cy="208326"/>
              </a:xfrm>
              <a:prstGeom prst="line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Textfeld 2">
                <a:extLst>
                  <a:ext uri="{FF2B5EF4-FFF2-40B4-BE49-F238E27FC236}">
                    <a16:creationId xmlns:a16="http://schemas.microsoft.com/office/drawing/2014/main" id="{1A81188C-BA3A-B7EA-1C5C-99135BF08D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105231" y="728055"/>
                <a:ext cx="962476" cy="764792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L="0" marR="0" indent="0" algn="l" defTabSz="596893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75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lnSpc>
                    <a:spcPct val="115000"/>
                  </a:lnSpc>
                  <a:spcAft>
                    <a:spcPts val="1000"/>
                  </a:spcAft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Send test report to the email addresses specified in the settings </a:t>
                </a:r>
                <a:endParaRPr lang="en-AT" dirty="0"/>
              </a:p>
            </p:txBody>
          </p:sp>
          <p:cxnSp>
            <p:nvCxnSpPr>
              <p:cNvPr id="25" name="Gerader Verbinder 85">
                <a:extLst>
                  <a:ext uri="{FF2B5EF4-FFF2-40B4-BE49-F238E27FC236}">
                    <a16:creationId xmlns:a16="http://schemas.microsoft.com/office/drawing/2014/main" id="{7AC0BA60-3EB0-F203-FFF2-86A4E74305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53014" y="718622"/>
                <a:ext cx="117873" cy="220154"/>
              </a:xfrm>
              <a:prstGeom prst="line">
                <a:avLst/>
              </a:prstGeom>
              <a:noFill/>
              <a:ln w="9525">
                <a:solidFill>
                  <a:schemeClr val="dk1">
                    <a:lumMod val="9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feld 2">
                <a:extLst>
                  <a:ext uri="{FF2B5EF4-FFF2-40B4-BE49-F238E27FC236}">
                    <a16:creationId xmlns:a16="http://schemas.microsoft.com/office/drawing/2014/main" id="{83E7ABBE-B96F-9DF9-87BA-F68E506B73A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34388" y="-77021"/>
                <a:ext cx="1183489" cy="222409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L="0" marR="0" indent="0" algn="l" defTabSz="596893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75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lnSpc>
                    <a:spcPct val="115000"/>
                  </a:lnSpc>
                  <a:spcAft>
                    <a:spcPts val="1000"/>
                  </a:spcAft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/>
                  <a:t>Test header</a:t>
                </a:r>
                <a:endParaRPr lang="en-AT"/>
              </a:p>
            </p:txBody>
          </p:sp>
          <p:sp>
            <p:nvSpPr>
              <p:cNvPr id="27" name="Textfeld 2">
                <a:extLst>
                  <a:ext uri="{FF2B5EF4-FFF2-40B4-BE49-F238E27FC236}">
                    <a16:creationId xmlns:a16="http://schemas.microsoft.com/office/drawing/2014/main" id="{8A4D8CF2-8D9C-7B40-5AC0-3C55A9E1985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32283" y="597312"/>
                <a:ext cx="1183489" cy="403722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L="0" marR="0" indent="0" algn="l" defTabSz="596893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75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lnSpc>
                    <a:spcPct val="115000"/>
                  </a:lnSpc>
                  <a:spcAft>
                    <a:spcPts val="1000"/>
                  </a:spcAft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Summary of the test results</a:t>
                </a:r>
                <a:endParaRPr lang="en-AT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0486ED6-B718-A33F-4805-803988DDFA7A}"/>
                  </a:ext>
                </a:extLst>
              </p:cNvPr>
              <p:cNvSpPr/>
              <p:nvPr/>
            </p:nvSpPr>
            <p:spPr>
              <a:xfrm>
                <a:off x="4607817" y="227546"/>
                <a:ext cx="139152" cy="1786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T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1FB6A7-31C3-2A0C-407F-063BC0E7C3CE}"/>
                  </a:ext>
                </a:extLst>
              </p:cNvPr>
              <p:cNvSpPr/>
              <p:nvPr/>
            </p:nvSpPr>
            <p:spPr>
              <a:xfrm>
                <a:off x="3904108" y="229653"/>
                <a:ext cx="571062" cy="1786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T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8561061-500B-67E2-D58C-22414A5AAFF9}"/>
                  </a:ext>
                </a:extLst>
              </p:cNvPr>
              <p:cNvSpPr/>
              <p:nvPr/>
            </p:nvSpPr>
            <p:spPr>
              <a:xfrm>
                <a:off x="3250966" y="231760"/>
                <a:ext cx="602468" cy="1786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T"/>
              </a:p>
            </p:txBody>
          </p:sp>
          <p:cxnSp>
            <p:nvCxnSpPr>
              <p:cNvPr id="31" name="Gerader Verbinder 85">
                <a:extLst>
                  <a:ext uri="{FF2B5EF4-FFF2-40B4-BE49-F238E27FC236}">
                    <a16:creationId xmlns:a16="http://schemas.microsoft.com/office/drawing/2014/main" id="{F561DE1B-718A-FA10-81E8-ED332F3B39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73131" y="402420"/>
                <a:ext cx="250723" cy="128522"/>
              </a:xfrm>
              <a:prstGeom prst="line">
                <a:avLst/>
              </a:prstGeom>
              <a:noFill/>
              <a:ln w="9525">
                <a:solidFill>
                  <a:schemeClr val="dk1">
                    <a:lumMod val="9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Gerader Verbinder 85">
                <a:extLst>
                  <a:ext uri="{FF2B5EF4-FFF2-40B4-BE49-F238E27FC236}">
                    <a16:creationId xmlns:a16="http://schemas.microsoft.com/office/drawing/2014/main" id="{25B76AEC-D100-CE6A-3AFB-59E0B37FF8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15931" y="410848"/>
                <a:ext cx="718458" cy="448772"/>
              </a:xfrm>
              <a:prstGeom prst="line">
                <a:avLst/>
              </a:prstGeom>
              <a:noFill/>
              <a:ln w="9525">
                <a:solidFill>
                  <a:schemeClr val="dk1">
                    <a:lumMod val="9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Gerader Verbinder 85">
                <a:extLst>
                  <a:ext uri="{FF2B5EF4-FFF2-40B4-BE49-F238E27FC236}">
                    <a16:creationId xmlns:a16="http://schemas.microsoft.com/office/drawing/2014/main" id="{CC50CBC2-75D0-BC65-5089-6522AE5331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575430" y="410848"/>
                <a:ext cx="1358959" cy="771130"/>
              </a:xfrm>
              <a:prstGeom prst="line">
                <a:avLst/>
              </a:prstGeom>
              <a:noFill/>
              <a:ln w="9525">
                <a:solidFill>
                  <a:schemeClr val="dk1">
                    <a:lumMod val="9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Textfeld 2">
                <a:extLst>
                  <a:ext uri="{FF2B5EF4-FFF2-40B4-BE49-F238E27FC236}">
                    <a16:creationId xmlns:a16="http://schemas.microsoft.com/office/drawing/2014/main" id="{87CCD39F-8697-07B4-455C-B001D09BBD5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21747" y="1038509"/>
                <a:ext cx="1183489" cy="360481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L="0" marR="0" indent="0" algn="l" defTabSz="596893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75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lnSpc>
                    <a:spcPct val="115000"/>
                  </a:lnSpc>
                  <a:spcAft>
                    <a:spcPts val="1000"/>
                  </a:spcAft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Date and time of testing</a:t>
                </a:r>
                <a:endParaRPr lang="en-AT" dirty="0"/>
              </a:p>
            </p:txBody>
          </p:sp>
          <p:cxnSp>
            <p:nvCxnSpPr>
              <p:cNvPr id="35" name="Gerader Verbinder 85">
                <a:extLst>
                  <a:ext uri="{FF2B5EF4-FFF2-40B4-BE49-F238E27FC236}">
                    <a16:creationId xmlns:a16="http://schemas.microsoft.com/office/drawing/2014/main" id="{0248A0D2-40D4-3908-B01E-E66085F6BF0B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 bwMode="auto">
              <a:xfrm>
                <a:off x="4746970" y="1398990"/>
                <a:ext cx="174777" cy="283783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Textfeld 2">
                <a:extLst>
                  <a:ext uri="{FF2B5EF4-FFF2-40B4-BE49-F238E27FC236}">
                    <a16:creationId xmlns:a16="http://schemas.microsoft.com/office/drawing/2014/main" id="{EE3D8F53-0180-FD31-86AB-66ACE53D6E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21747" y="1436466"/>
                <a:ext cx="1183489" cy="492614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L="0" marR="0" indent="0" algn="l" defTabSz="596893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75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lnSpc>
                    <a:spcPct val="115000"/>
                  </a:lnSpc>
                  <a:spcAft>
                    <a:spcPts val="1000"/>
                  </a:spcAft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Test details – results for each tested device</a:t>
                </a:r>
                <a:endParaRPr lang="en-AT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32B665-E61D-4446-2A70-11596D2AB958}"/>
                </a:ext>
              </a:extLst>
            </p:cNvPr>
            <p:cNvGrpSpPr/>
            <p:nvPr/>
          </p:nvGrpSpPr>
          <p:grpSpPr>
            <a:xfrm>
              <a:off x="-131046" y="216685"/>
              <a:ext cx="1771196" cy="787502"/>
              <a:chOff x="-131046" y="405696"/>
              <a:chExt cx="1771196" cy="78750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E53318-7FD0-54B2-C9C1-0DFFFB2F373F}"/>
                  </a:ext>
                </a:extLst>
              </p:cNvPr>
              <p:cNvSpPr/>
              <p:nvPr/>
            </p:nvSpPr>
            <p:spPr>
              <a:xfrm>
                <a:off x="1327688" y="530001"/>
                <a:ext cx="115570" cy="16315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T"/>
              </a:p>
            </p:txBody>
          </p:sp>
          <p:sp>
            <p:nvSpPr>
              <p:cNvPr id="9" name="Textfeld 2">
                <a:extLst>
                  <a:ext uri="{FF2B5EF4-FFF2-40B4-BE49-F238E27FC236}">
                    <a16:creationId xmlns:a16="http://schemas.microsoft.com/office/drawing/2014/main" id="{E0E42155-0BC5-FC8E-4A6E-2945A61CF3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123500" y="405696"/>
                <a:ext cx="950570" cy="520217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L="0" marR="0" indent="0" algn="l" defTabSz="596893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75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lnSpc>
                    <a:spcPct val="115000"/>
                  </a:lnSpc>
                  <a:spcAft>
                    <a:spcPts val="1000"/>
                  </a:spcAft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There is an unresolved  error </a:t>
                </a:r>
                <a:endParaRPr lang="en-AT" dirty="0"/>
              </a:p>
            </p:txBody>
          </p:sp>
          <p:cxnSp>
            <p:nvCxnSpPr>
              <p:cNvPr id="10" name="Gerader Verbinder 85">
                <a:extLst>
                  <a:ext uri="{FF2B5EF4-FFF2-40B4-BE49-F238E27FC236}">
                    <a16:creationId xmlns:a16="http://schemas.microsoft.com/office/drawing/2014/main" id="{D0610BBA-6513-142B-77B7-62CC24873019}"/>
                  </a:ext>
                </a:extLst>
              </p:cNvPr>
              <p:cNvCxnSpPr>
                <a:cxnSpLocks/>
                <a:endCxn id="7" idx="1"/>
              </p:cNvCxnSpPr>
              <p:nvPr/>
            </p:nvCxnSpPr>
            <p:spPr bwMode="auto">
              <a:xfrm>
                <a:off x="827069" y="513212"/>
                <a:ext cx="500619" cy="98368"/>
              </a:xfrm>
              <a:prstGeom prst="line">
                <a:avLst/>
              </a:prstGeom>
              <a:noFill/>
              <a:ln w="9525">
                <a:solidFill>
                  <a:schemeClr val="dk1">
                    <a:lumMod val="9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84E25D-3C97-8C91-A8D9-B7142E10651F}"/>
                  </a:ext>
                </a:extLst>
              </p:cNvPr>
              <p:cNvSpPr/>
              <p:nvPr/>
            </p:nvSpPr>
            <p:spPr>
              <a:xfrm>
                <a:off x="1482670" y="530189"/>
                <a:ext cx="157480" cy="16315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T"/>
              </a:p>
            </p:txBody>
          </p:sp>
          <p:sp>
            <p:nvSpPr>
              <p:cNvPr id="12" name="Textfeld 2">
                <a:extLst>
                  <a:ext uri="{FF2B5EF4-FFF2-40B4-BE49-F238E27FC236}">
                    <a16:creationId xmlns:a16="http://schemas.microsoft.com/office/drawing/2014/main" id="{E2E618BA-1A63-1456-DBC5-2E28ADDCF3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131046" y="968218"/>
                <a:ext cx="962341" cy="224980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 marL="0" marR="0" indent="0" algn="l" defTabSz="596893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75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>
                  <a:lnSpc>
                    <a:spcPct val="115000"/>
                  </a:lnSpc>
                  <a:spcAft>
                    <a:spcPts val="1000"/>
                  </a:spcAft>
                  <a:defRPr sz="1200">
                    <a:solidFill>
                      <a:schemeClr val="bg1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/>
                  <a:t>A test is running  </a:t>
                </a:r>
                <a:endParaRPr lang="en-AT" dirty="0"/>
              </a:p>
            </p:txBody>
          </p:sp>
          <p:cxnSp>
            <p:nvCxnSpPr>
              <p:cNvPr id="13" name="Gerader Verbinder 85">
                <a:extLst>
                  <a:ext uri="{FF2B5EF4-FFF2-40B4-BE49-F238E27FC236}">
                    <a16:creationId xmlns:a16="http://schemas.microsoft.com/office/drawing/2014/main" id="{6D37B8F1-DA41-E4B3-9AE5-BE3FCB57BD2E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 bwMode="auto">
              <a:xfrm flipV="1">
                <a:off x="821899" y="693346"/>
                <a:ext cx="739511" cy="288241"/>
              </a:xfrm>
              <a:prstGeom prst="line">
                <a:avLst/>
              </a:prstGeom>
              <a:noFill/>
              <a:ln w="9525">
                <a:solidFill>
                  <a:schemeClr val="dk1">
                    <a:lumMod val="9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0391602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_lunatone_v1.0-01.png" descr="logo_lunatone_v1.0-01.png">
            <a:extLst>
              <a:ext uri="{FF2B5EF4-FFF2-40B4-BE49-F238E27FC236}">
                <a16:creationId xmlns:a16="http://schemas.microsoft.com/office/drawing/2014/main" id="{ED2054B8-91DE-4A42-9D43-5C24A99DF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Line">
            <a:extLst>
              <a:ext uri="{FF2B5EF4-FFF2-40B4-BE49-F238E27FC236}">
                <a16:creationId xmlns:a16="http://schemas.microsoft.com/office/drawing/2014/main" id="{BF5AAA6B-5E06-124A-B98D-CB2AD03C278D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20" name="INPUT DEVICES, CONTROL UNITS &amp; SENSORS">
            <a:extLst>
              <a:ext uri="{FF2B5EF4-FFF2-40B4-BE49-F238E27FC236}">
                <a16:creationId xmlns:a16="http://schemas.microsoft.com/office/drawing/2014/main" id="{3B854FEE-E606-734A-AFD8-555412902E8F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 dirty="0"/>
              <a:t>INPUT DEVICES, CONTROL UNITS &amp; SENSORS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A1177F-8619-43CF-8B46-7A595090744D}"/>
              </a:ext>
            </a:extLst>
          </p:cNvPr>
          <p:cNvGraphicFramePr>
            <a:graphicFrameLocks noGrp="1"/>
          </p:cNvGraphicFramePr>
          <p:nvPr/>
        </p:nvGraphicFramePr>
        <p:xfrm>
          <a:off x="800177" y="1354740"/>
          <a:ext cx="7874308" cy="35318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87033">
                  <a:extLst>
                    <a:ext uri="{9D8B030D-6E8A-4147-A177-3AD203B41FA5}">
                      <a16:colId xmlns:a16="http://schemas.microsoft.com/office/drawing/2014/main" val="3357445987"/>
                    </a:ext>
                  </a:extLst>
                </a:gridCol>
                <a:gridCol w="810228">
                  <a:extLst>
                    <a:ext uri="{9D8B030D-6E8A-4147-A177-3AD203B41FA5}">
                      <a16:colId xmlns:a16="http://schemas.microsoft.com/office/drawing/2014/main" val="702649350"/>
                    </a:ext>
                  </a:extLst>
                </a:gridCol>
                <a:gridCol w="900012">
                  <a:extLst>
                    <a:ext uri="{9D8B030D-6E8A-4147-A177-3AD203B41FA5}">
                      <a16:colId xmlns:a16="http://schemas.microsoft.com/office/drawing/2014/main" val="4101354480"/>
                    </a:ext>
                  </a:extLst>
                </a:gridCol>
                <a:gridCol w="780612">
                  <a:extLst>
                    <a:ext uri="{9D8B030D-6E8A-4147-A177-3AD203B41FA5}">
                      <a16:colId xmlns:a16="http://schemas.microsoft.com/office/drawing/2014/main" val="1856018983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36960803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05999172"/>
                    </a:ext>
                  </a:extLst>
                </a:gridCol>
                <a:gridCol w="1225278">
                  <a:extLst>
                    <a:ext uri="{9D8B030D-6E8A-4147-A177-3AD203B41FA5}">
                      <a16:colId xmlns:a16="http://schemas.microsoft.com/office/drawing/2014/main" val="2811140369"/>
                    </a:ext>
                  </a:extLst>
                </a:gridCol>
              </a:tblGrid>
              <a:tr h="211600">
                <a:tc rowSpan="2">
                  <a:txBody>
                    <a:bodyPr/>
                    <a:lstStyle/>
                    <a:p>
                      <a:pPr algn="l" fontAlgn="b"/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1400" b="1" u="none" strike="noStrike" dirty="0">
                          <a:effectLst/>
                        </a:rPr>
                        <a:t>Display 4 </a:t>
                      </a:r>
                      <a:r>
                        <a:rPr lang="de-AT" sz="1400" b="1" u="none" strike="noStrike" dirty="0" err="1">
                          <a:effectLst/>
                        </a:rPr>
                        <a:t>inch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AT" sz="1400" b="1" u="none" strike="noStrike" dirty="0">
                          <a:effectLst/>
                        </a:rPr>
                        <a:t>Display 7 </a:t>
                      </a:r>
                      <a:r>
                        <a:rPr lang="de-AT" sz="1400" b="1" u="none" strike="noStrike" dirty="0" err="1">
                          <a:effectLst/>
                        </a:rPr>
                        <a:t>inch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861422"/>
                  </a:ext>
                </a:extLst>
              </a:tr>
              <a:tr h="237721">
                <a:tc vMerge="1">
                  <a:txBody>
                    <a:bodyPr/>
                    <a:lstStyle/>
                    <a:p>
                      <a:pPr algn="l" fontAlgn="b"/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u="none" strike="noStrike" dirty="0">
                          <a:effectLst/>
                        </a:rPr>
                        <a:t>BASIC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u="none" strike="noStrike" dirty="0">
                          <a:effectLst/>
                        </a:rPr>
                        <a:t>PLUS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u="none" strike="noStrike" dirty="0">
                          <a:effectLst/>
                        </a:rPr>
                        <a:t>BASIC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u="none" strike="noStrike" dirty="0">
                          <a:effectLst/>
                        </a:rPr>
                        <a:t>PLUS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u="none" strike="noStrike" dirty="0">
                          <a:effectLst/>
                        </a:rPr>
                        <a:t>Emergency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1" u="none" strike="noStrike" dirty="0" err="1">
                          <a:effectLst/>
                        </a:rPr>
                        <a:t>PLUS+Emergency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26573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 err="1">
                          <a:effectLst/>
                        </a:rPr>
                        <a:t>Índividually</a:t>
                      </a:r>
                      <a:r>
                        <a:rPr lang="de-AT" sz="1050" u="none" strike="noStrike" dirty="0">
                          <a:effectLst/>
                        </a:rPr>
                        <a:t> </a:t>
                      </a:r>
                      <a:r>
                        <a:rPr lang="de-AT" sz="1050" u="none" strike="noStrike" dirty="0" err="1">
                          <a:effectLst/>
                        </a:rPr>
                        <a:t>configurable</a:t>
                      </a:r>
                      <a:r>
                        <a:rPr lang="de-AT" sz="1050" u="none" strike="noStrike" dirty="0">
                          <a:effectLst/>
                        </a:rPr>
                        <a:t> </a:t>
                      </a:r>
                      <a:r>
                        <a:rPr lang="de-AT" sz="1050" u="none" strike="noStrike" dirty="0" err="1">
                          <a:effectLst/>
                        </a:rPr>
                        <a:t>user</a:t>
                      </a:r>
                      <a:r>
                        <a:rPr lang="de-AT" sz="1050" u="none" strike="noStrike" dirty="0">
                          <a:effectLst/>
                        </a:rPr>
                        <a:t> interface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063566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Integration WLAN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27154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Integration LAN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105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Dimming and switching tunable white, RGB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61748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Scene </a:t>
                      </a:r>
                      <a:r>
                        <a:rPr lang="de-AT" sz="1050" u="none" strike="noStrike" dirty="0" err="1">
                          <a:effectLst/>
                        </a:rPr>
                        <a:t>configuration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>
                          <a:effectLst/>
                        </a:rPr>
                        <a:t> </a:t>
                      </a:r>
                      <a:endParaRPr lang="en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979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DALI </a:t>
                      </a:r>
                      <a:r>
                        <a:rPr lang="de-AT" sz="1050" u="none" strike="noStrike" dirty="0" err="1">
                          <a:effectLst/>
                        </a:rPr>
                        <a:t>group</a:t>
                      </a:r>
                      <a:r>
                        <a:rPr lang="de-AT" sz="1050" u="none" strike="noStrike" dirty="0">
                          <a:effectLst/>
                        </a:rPr>
                        <a:t> </a:t>
                      </a:r>
                      <a:r>
                        <a:rPr lang="de-AT" sz="1050" u="none" strike="noStrike" dirty="0" err="1">
                          <a:effectLst/>
                        </a:rPr>
                        <a:t>configuration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>
                          <a:effectLst/>
                        </a:rPr>
                        <a:t> </a:t>
                      </a:r>
                      <a:endParaRPr lang="en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851356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Zone </a:t>
                      </a:r>
                      <a:r>
                        <a:rPr lang="de-AT" sz="1050" u="none" strike="noStrike" dirty="0" err="1">
                          <a:effectLst/>
                        </a:rPr>
                        <a:t>creation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086789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Integrated </a:t>
                      </a:r>
                      <a:r>
                        <a:rPr lang="de-AT" sz="1050" u="none" strike="noStrike" dirty="0" err="1">
                          <a:effectLst/>
                        </a:rPr>
                        <a:t>sensors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>
                          <a:effectLst/>
                        </a:rPr>
                        <a:t> </a:t>
                      </a:r>
                      <a:endParaRPr lang="en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>
                          <a:effectLst/>
                        </a:rPr>
                        <a:t> </a:t>
                      </a:r>
                      <a:endParaRPr lang="en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57724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 err="1">
                          <a:effectLst/>
                        </a:rPr>
                        <a:t>Addressing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23982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Circadian </a:t>
                      </a:r>
                      <a:r>
                        <a:rPr lang="de-AT" sz="1050" u="none" strike="noStrike" dirty="0" err="1">
                          <a:effectLst/>
                        </a:rPr>
                        <a:t>daylight</a:t>
                      </a:r>
                      <a:r>
                        <a:rPr lang="de-AT" sz="1050" u="none" strike="noStrike" dirty="0">
                          <a:effectLst/>
                        </a:rPr>
                        <a:t> </a:t>
                      </a:r>
                      <a:r>
                        <a:rPr lang="de-AT" sz="1050" u="none" strike="noStrike" dirty="0" err="1">
                          <a:effectLst/>
                        </a:rPr>
                        <a:t>schedule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>
                          <a:effectLst/>
                        </a:rPr>
                        <a:t> </a:t>
                      </a:r>
                      <a:endParaRPr lang="en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>
                          <a:effectLst/>
                        </a:rPr>
                        <a:t> </a:t>
                      </a:r>
                      <a:endParaRPr lang="en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926204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 err="1">
                          <a:effectLst/>
                        </a:rPr>
                        <a:t>Sequencees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>
                          <a:effectLst/>
                        </a:rPr>
                        <a:t> </a:t>
                      </a:r>
                      <a:endParaRPr lang="en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585526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 err="1">
                          <a:effectLst/>
                        </a:rPr>
                        <a:t>Schedules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919395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 err="1">
                          <a:effectLst/>
                        </a:rPr>
                        <a:t>Macro</a:t>
                      </a:r>
                      <a:r>
                        <a:rPr lang="de-AT" sz="1050" u="none" strike="noStrike" dirty="0">
                          <a:effectLst/>
                        </a:rPr>
                        <a:t> </a:t>
                      </a:r>
                      <a:r>
                        <a:rPr lang="de-AT" sz="1050" u="none" strike="noStrike" dirty="0" err="1">
                          <a:effectLst/>
                        </a:rPr>
                        <a:t>upload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>
                          <a:effectLst/>
                        </a:rPr>
                        <a:t> </a:t>
                      </a:r>
                      <a:endParaRPr lang="en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857377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 err="1">
                          <a:effectLst/>
                        </a:rPr>
                        <a:t>Macro</a:t>
                      </a:r>
                      <a:r>
                        <a:rPr lang="de-AT" sz="1050" u="none" strike="noStrike" dirty="0">
                          <a:effectLst/>
                        </a:rPr>
                        <a:t> </a:t>
                      </a:r>
                      <a:r>
                        <a:rPr lang="de-AT" sz="1050" u="none" strike="noStrike" dirty="0" err="1">
                          <a:effectLst/>
                        </a:rPr>
                        <a:t>editor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859515"/>
                  </a:ext>
                </a:extLst>
              </a:tr>
              <a:tr h="132457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Trigger </a:t>
                      </a:r>
                      <a:r>
                        <a:rPr lang="de-AT" sz="1050" u="none" strike="noStrike" dirty="0" err="1">
                          <a:effectLst/>
                        </a:rPr>
                        <a:t>actions</a:t>
                      </a:r>
                      <a:r>
                        <a:rPr lang="de-AT" sz="1050" u="none" strike="noStrike" dirty="0">
                          <a:effectLst/>
                        </a:rPr>
                        <a:t> (</a:t>
                      </a:r>
                      <a:r>
                        <a:rPr lang="de-AT" sz="1050" u="none" strike="noStrike" dirty="0" err="1">
                          <a:effectLst/>
                        </a:rPr>
                        <a:t>for</a:t>
                      </a:r>
                      <a:r>
                        <a:rPr lang="de-AT" sz="1050" u="none" strike="noStrike" dirty="0">
                          <a:effectLst/>
                        </a:rPr>
                        <a:t> </a:t>
                      </a:r>
                      <a:r>
                        <a:rPr lang="de-AT" sz="1050" u="none" strike="noStrike" dirty="0" err="1">
                          <a:effectLst/>
                        </a:rPr>
                        <a:t>bus</a:t>
                      </a:r>
                      <a:r>
                        <a:rPr lang="de-AT" sz="1050" u="none" strike="noStrike" dirty="0">
                          <a:effectLst/>
                        </a:rPr>
                        <a:t> </a:t>
                      </a:r>
                      <a:r>
                        <a:rPr lang="de-AT" sz="1050" u="none" strike="noStrike" dirty="0" err="1">
                          <a:effectLst/>
                        </a:rPr>
                        <a:t>extension</a:t>
                      </a:r>
                      <a:r>
                        <a:rPr lang="de-AT" sz="1050" u="none" strike="noStrike" dirty="0">
                          <a:effectLst/>
                        </a:rPr>
                        <a:t>)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728972"/>
                  </a:ext>
                </a:extLst>
              </a:tr>
              <a:tr h="126518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DALI Cockpit interface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>
                          <a:effectLst/>
                        </a:rPr>
                        <a:t>yes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62212"/>
                  </a:ext>
                </a:extLst>
              </a:tr>
              <a:tr h="74626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u="none" strike="noStrike" dirty="0">
                          <a:effectLst/>
                        </a:rPr>
                        <a:t>Emergency </a:t>
                      </a:r>
                      <a:r>
                        <a:rPr lang="de-AT" sz="1050" u="none" strike="noStrike" dirty="0" err="1">
                          <a:effectLst/>
                        </a:rPr>
                        <a:t>functionality</a:t>
                      </a:r>
                      <a:endParaRPr lang="de-AT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T" sz="1100" u="none" strike="noStrike" dirty="0">
                          <a:effectLst/>
                        </a:rPr>
                        <a:t> 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u="none" strike="noStrike" dirty="0" err="1">
                          <a:effectLst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939525"/>
                  </a:ext>
                </a:extLst>
              </a:tr>
              <a:tr h="48390">
                <a:tc>
                  <a:txBody>
                    <a:bodyPr/>
                    <a:lstStyle/>
                    <a:p>
                      <a:pPr algn="l" fontAlgn="b"/>
                      <a:r>
                        <a:rPr lang="de-A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DALI Bus Extension Module support</a:t>
                      </a: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en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b">
                    <a:lnL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751594"/>
                  </a:ext>
                </a:extLst>
              </a:tr>
            </a:tbl>
          </a:graphicData>
        </a:graphic>
      </p:graphicFrame>
      <p:sp>
        <p:nvSpPr>
          <p:cNvPr id="11" name="DALI MC+ pushbutton coupler">
            <a:extLst>
              <a:ext uri="{FF2B5EF4-FFF2-40B4-BE49-F238E27FC236}">
                <a16:creationId xmlns:a16="http://schemas.microsoft.com/office/drawing/2014/main" id="{1AFF4734-C7F0-43EA-8DCE-25331A6C6457}"/>
              </a:ext>
            </a:extLst>
          </p:cNvPr>
          <p:cNvSpPr txBox="1">
            <a:spLocks/>
          </p:cNvSpPr>
          <p:nvPr/>
        </p:nvSpPr>
        <p:spPr>
          <a:xfrm>
            <a:off x="935452" y="769706"/>
            <a:ext cx="2942524" cy="48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72" b="0" i="0" u="none" strike="noStrike" cap="all" spc="0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r>
              <a:rPr lang="en-GB" sz="1400" dirty="0"/>
              <a:t>DALI-2 Display VERSIONS</a:t>
            </a:r>
          </a:p>
        </p:txBody>
      </p:sp>
    </p:spTree>
    <p:extLst>
      <p:ext uri="{BB962C8B-B14F-4D97-AF65-F5344CB8AC3E}">
        <p14:creationId xmlns:p14="http://schemas.microsoft.com/office/powerpoint/2010/main" val="424509063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_lunatone_v1.0-01.png" descr="logo_lunatone_v1.0-01.png">
            <a:extLst>
              <a:ext uri="{FF2B5EF4-FFF2-40B4-BE49-F238E27FC236}">
                <a16:creationId xmlns:a16="http://schemas.microsoft.com/office/drawing/2014/main" id="{8D9DDC4C-78F5-46B3-5A0B-0424AC2E17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412" y="38797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ne">
            <a:extLst>
              <a:ext uri="{FF2B5EF4-FFF2-40B4-BE49-F238E27FC236}">
                <a16:creationId xmlns:a16="http://schemas.microsoft.com/office/drawing/2014/main" id="{0872196E-F6BC-FDE6-95EC-917A6DD5900E}"/>
              </a:ext>
            </a:extLst>
          </p:cNvPr>
          <p:cNvSpPr/>
          <p:nvPr/>
        </p:nvSpPr>
        <p:spPr>
          <a:xfrm>
            <a:off x="0" y="467460"/>
            <a:ext cx="9143999" cy="0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 dirty="0"/>
          </a:p>
        </p:txBody>
      </p:sp>
      <p:sp>
        <p:nvSpPr>
          <p:cNvPr id="5" name="PHASE DIMMER &amp; ACTUATORS">
            <a:extLst>
              <a:ext uri="{FF2B5EF4-FFF2-40B4-BE49-F238E27FC236}">
                <a16:creationId xmlns:a16="http://schemas.microsoft.com/office/drawing/2014/main" id="{197D3A72-4572-8DFC-53CA-C8C52D001111}"/>
              </a:ext>
            </a:extLst>
          </p:cNvPr>
          <p:cNvSpPr txBox="1"/>
          <p:nvPr/>
        </p:nvSpPr>
        <p:spPr>
          <a:xfrm>
            <a:off x="416039" y="105235"/>
            <a:ext cx="6503789" cy="273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797979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CH" sz="1172" dirty="0"/>
              <a:t>DALI-2 Relay Modules RM8 /RM 16</a:t>
            </a:r>
            <a:endParaRPr sz="1172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2DC07A-AD9C-C930-CC58-6E9A6579F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57" y="1204511"/>
            <a:ext cx="4103085" cy="38863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A003CF-AF57-7BCB-A400-9C36936CE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400" y="1661527"/>
            <a:ext cx="4185314" cy="3537862"/>
          </a:xfrm>
          <a:prstGeom prst="rect">
            <a:avLst/>
          </a:prstGeom>
        </p:spPr>
      </p:pic>
      <p:grpSp>
        <p:nvGrpSpPr>
          <p:cNvPr id="10" name="Group">
            <a:extLst>
              <a:ext uri="{FF2B5EF4-FFF2-40B4-BE49-F238E27FC236}">
                <a16:creationId xmlns:a16="http://schemas.microsoft.com/office/drawing/2014/main" id="{A47FA66D-5A1B-B359-416B-09D39F36A0C6}"/>
              </a:ext>
            </a:extLst>
          </p:cNvPr>
          <p:cNvGrpSpPr/>
          <p:nvPr/>
        </p:nvGrpSpPr>
        <p:grpSpPr>
          <a:xfrm>
            <a:off x="368299" y="1204511"/>
            <a:ext cx="1526229" cy="678250"/>
            <a:chOff x="0" y="0"/>
            <a:chExt cx="1837934" cy="686606"/>
          </a:xfrm>
        </p:grpSpPr>
        <p:pic>
          <p:nvPicPr>
            <p:cNvPr id="11" name="Lunatone-DALI2-Thumbnail.png" descr="Lunatone-DALI2-Thumbnail.png">
              <a:extLst>
                <a:ext uri="{FF2B5EF4-FFF2-40B4-BE49-F238E27FC236}">
                  <a16:creationId xmlns:a16="http://schemas.microsoft.com/office/drawing/2014/main" id="{7FE0A09A-8DF0-18C5-5E1F-68BC88B40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777" y="112592"/>
              <a:ext cx="1758158" cy="49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extrusionOk="0">
                  <a:moveTo>
                    <a:pt x="14520" y="7"/>
                  </a:moveTo>
                  <a:cubicBezTo>
                    <a:pt x="14477" y="43"/>
                    <a:pt x="14635" y="205"/>
                    <a:pt x="14988" y="494"/>
                  </a:cubicBezTo>
                  <a:cubicBezTo>
                    <a:pt x="16103" y="1408"/>
                    <a:pt x="17070" y="2689"/>
                    <a:pt x="17807" y="4148"/>
                  </a:cubicBezTo>
                  <a:cubicBezTo>
                    <a:pt x="17808" y="4151"/>
                    <a:pt x="17810" y="4145"/>
                    <a:pt x="17811" y="4148"/>
                  </a:cubicBezTo>
                  <a:cubicBezTo>
                    <a:pt x="17815" y="4155"/>
                    <a:pt x="17817" y="4175"/>
                    <a:pt x="17821" y="4183"/>
                  </a:cubicBezTo>
                  <a:cubicBezTo>
                    <a:pt x="18516" y="5567"/>
                    <a:pt x="19006" y="7115"/>
                    <a:pt x="19206" y="8688"/>
                  </a:cubicBezTo>
                  <a:cubicBezTo>
                    <a:pt x="19351" y="9828"/>
                    <a:pt x="19343" y="11522"/>
                    <a:pt x="19191" y="12672"/>
                  </a:cubicBezTo>
                  <a:cubicBezTo>
                    <a:pt x="19025" y="13932"/>
                    <a:pt x="18686" y="15143"/>
                    <a:pt x="18206" y="16273"/>
                  </a:cubicBezTo>
                  <a:cubicBezTo>
                    <a:pt x="18138" y="16436"/>
                    <a:pt x="18050" y="16633"/>
                    <a:pt x="17938" y="16865"/>
                  </a:cubicBezTo>
                  <a:cubicBezTo>
                    <a:pt x="17935" y="16872"/>
                    <a:pt x="17932" y="16875"/>
                    <a:pt x="17928" y="16882"/>
                  </a:cubicBezTo>
                  <a:cubicBezTo>
                    <a:pt x="17203" y="18380"/>
                    <a:pt x="16226" y="19714"/>
                    <a:pt x="15042" y="20727"/>
                  </a:cubicBezTo>
                  <a:cubicBezTo>
                    <a:pt x="14152" y="21488"/>
                    <a:pt x="14274" y="21571"/>
                    <a:pt x="15471" y="21023"/>
                  </a:cubicBezTo>
                  <a:cubicBezTo>
                    <a:pt x="18713" y="19538"/>
                    <a:pt x="20960" y="16232"/>
                    <a:pt x="21512" y="12150"/>
                  </a:cubicBezTo>
                  <a:cubicBezTo>
                    <a:pt x="21557" y="11823"/>
                    <a:pt x="21583" y="11533"/>
                    <a:pt x="21600" y="11246"/>
                  </a:cubicBezTo>
                  <a:cubicBezTo>
                    <a:pt x="21595" y="10626"/>
                    <a:pt x="21586" y="10331"/>
                    <a:pt x="21580" y="9924"/>
                  </a:cubicBezTo>
                  <a:cubicBezTo>
                    <a:pt x="21558" y="9648"/>
                    <a:pt x="21530" y="9357"/>
                    <a:pt x="21483" y="9036"/>
                  </a:cubicBezTo>
                  <a:cubicBezTo>
                    <a:pt x="21189" y="7018"/>
                    <a:pt x="20479" y="5220"/>
                    <a:pt x="19435" y="3730"/>
                  </a:cubicBezTo>
                  <a:cubicBezTo>
                    <a:pt x="19415" y="3701"/>
                    <a:pt x="19397" y="3672"/>
                    <a:pt x="19377" y="3643"/>
                  </a:cubicBezTo>
                  <a:cubicBezTo>
                    <a:pt x="18318" y="2163"/>
                    <a:pt x="16923" y="1000"/>
                    <a:pt x="15266" y="268"/>
                  </a:cubicBezTo>
                  <a:cubicBezTo>
                    <a:pt x="14808" y="66"/>
                    <a:pt x="14564" y="-29"/>
                    <a:pt x="14520" y="7"/>
                  </a:cubicBezTo>
                  <a:close/>
                  <a:moveTo>
                    <a:pt x="5690" y="7053"/>
                  </a:moveTo>
                  <a:lnTo>
                    <a:pt x="5758" y="7244"/>
                  </a:lnTo>
                  <a:cubicBezTo>
                    <a:pt x="5744" y="7156"/>
                    <a:pt x="5747" y="7101"/>
                    <a:pt x="5749" y="7053"/>
                  </a:cubicBezTo>
                  <a:lnTo>
                    <a:pt x="5690" y="7053"/>
                  </a:lnTo>
                  <a:close/>
                  <a:moveTo>
                    <a:pt x="20225" y="7053"/>
                  </a:moveTo>
                  <a:cubicBezTo>
                    <a:pt x="20443" y="7053"/>
                    <a:pt x="20509" y="7163"/>
                    <a:pt x="20669" y="7731"/>
                  </a:cubicBezTo>
                  <a:cubicBezTo>
                    <a:pt x="20991" y="8882"/>
                    <a:pt x="20908" y="10039"/>
                    <a:pt x="20366" y="12029"/>
                  </a:cubicBezTo>
                  <a:lnTo>
                    <a:pt x="20054" y="13177"/>
                  </a:lnTo>
                  <a:lnTo>
                    <a:pt x="20440" y="13125"/>
                  </a:lnTo>
                  <a:lnTo>
                    <a:pt x="20825" y="13072"/>
                  </a:lnTo>
                  <a:lnTo>
                    <a:pt x="20825" y="13751"/>
                  </a:lnTo>
                  <a:lnTo>
                    <a:pt x="20825" y="14429"/>
                  </a:lnTo>
                  <a:lnTo>
                    <a:pt x="20157" y="14482"/>
                  </a:lnTo>
                  <a:cubicBezTo>
                    <a:pt x="19741" y="14516"/>
                    <a:pt x="19471" y="14450"/>
                    <a:pt x="19450" y="14325"/>
                  </a:cubicBezTo>
                  <a:cubicBezTo>
                    <a:pt x="19407" y="14077"/>
                    <a:pt x="19540" y="13059"/>
                    <a:pt x="19616" y="13055"/>
                  </a:cubicBezTo>
                  <a:cubicBezTo>
                    <a:pt x="19713" y="13050"/>
                    <a:pt x="19814" y="12731"/>
                    <a:pt x="19791" y="12498"/>
                  </a:cubicBezTo>
                  <a:cubicBezTo>
                    <a:pt x="19779" y="12373"/>
                    <a:pt x="19915" y="11703"/>
                    <a:pt x="20093" y="11020"/>
                  </a:cubicBezTo>
                  <a:cubicBezTo>
                    <a:pt x="20379" y="9926"/>
                    <a:pt x="20416" y="9689"/>
                    <a:pt x="20405" y="9054"/>
                  </a:cubicBezTo>
                  <a:cubicBezTo>
                    <a:pt x="20394" y="8342"/>
                    <a:pt x="20391" y="8340"/>
                    <a:pt x="20162" y="8340"/>
                  </a:cubicBezTo>
                  <a:cubicBezTo>
                    <a:pt x="20034" y="8340"/>
                    <a:pt x="19938" y="8401"/>
                    <a:pt x="19952" y="8480"/>
                  </a:cubicBezTo>
                  <a:cubicBezTo>
                    <a:pt x="20013" y="8832"/>
                    <a:pt x="19852" y="9419"/>
                    <a:pt x="19694" y="9419"/>
                  </a:cubicBezTo>
                  <a:cubicBezTo>
                    <a:pt x="19488" y="9419"/>
                    <a:pt x="19444" y="9035"/>
                    <a:pt x="19557" y="8253"/>
                  </a:cubicBezTo>
                  <a:cubicBezTo>
                    <a:pt x="19670" y="7472"/>
                    <a:pt x="19904" y="7053"/>
                    <a:pt x="20225" y="7053"/>
                  </a:cubicBezTo>
                  <a:close/>
                  <a:moveTo>
                    <a:pt x="5992" y="8079"/>
                  </a:moveTo>
                  <a:cubicBezTo>
                    <a:pt x="6027" y="8270"/>
                    <a:pt x="6058" y="8478"/>
                    <a:pt x="6080" y="8723"/>
                  </a:cubicBezTo>
                  <a:cubicBezTo>
                    <a:pt x="6080" y="8697"/>
                    <a:pt x="6075" y="8605"/>
                    <a:pt x="6075" y="8584"/>
                  </a:cubicBezTo>
                  <a:cubicBezTo>
                    <a:pt x="6074" y="8290"/>
                    <a:pt x="6058" y="8085"/>
                    <a:pt x="6036" y="8132"/>
                  </a:cubicBezTo>
                  <a:cubicBezTo>
                    <a:pt x="6028" y="8149"/>
                    <a:pt x="6008" y="8106"/>
                    <a:pt x="5992" y="8079"/>
                  </a:cubicBezTo>
                  <a:close/>
                  <a:moveTo>
                    <a:pt x="8552" y="8741"/>
                  </a:moveTo>
                  <a:lnTo>
                    <a:pt x="8547" y="8793"/>
                  </a:lnTo>
                  <a:cubicBezTo>
                    <a:pt x="8551" y="8795"/>
                    <a:pt x="8558" y="8849"/>
                    <a:pt x="8562" y="8862"/>
                  </a:cubicBezTo>
                  <a:lnTo>
                    <a:pt x="8552" y="8741"/>
                  </a:lnTo>
                  <a:close/>
                  <a:moveTo>
                    <a:pt x="0" y="13490"/>
                  </a:moveTo>
                  <a:cubicBezTo>
                    <a:pt x="19" y="13571"/>
                    <a:pt x="36" y="13663"/>
                    <a:pt x="54" y="13733"/>
                  </a:cubicBezTo>
                  <a:cubicBezTo>
                    <a:pt x="53" y="13713"/>
                    <a:pt x="48" y="13680"/>
                    <a:pt x="49" y="13664"/>
                  </a:cubicBezTo>
                  <a:cubicBezTo>
                    <a:pt x="54" y="13556"/>
                    <a:pt x="31" y="13487"/>
                    <a:pt x="0" y="13490"/>
                  </a:cubicBezTo>
                  <a:close/>
                  <a:moveTo>
                    <a:pt x="5749" y="14203"/>
                  </a:moveTo>
                  <a:lnTo>
                    <a:pt x="5641" y="14516"/>
                  </a:lnTo>
                  <a:lnTo>
                    <a:pt x="6407" y="14516"/>
                  </a:lnTo>
                  <a:lnTo>
                    <a:pt x="6485" y="14516"/>
                  </a:lnTo>
                  <a:cubicBezTo>
                    <a:pt x="6091" y="14516"/>
                    <a:pt x="5755" y="14453"/>
                    <a:pt x="5739" y="14360"/>
                  </a:cubicBezTo>
                  <a:cubicBezTo>
                    <a:pt x="5734" y="14329"/>
                    <a:pt x="5743" y="14258"/>
                    <a:pt x="5749" y="14203"/>
                  </a:cubicBezTo>
                  <a:close/>
                  <a:moveTo>
                    <a:pt x="8113" y="14203"/>
                  </a:moveTo>
                  <a:lnTo>
                    <a:pt x="8084" y="14516"/>
                  </a:lnTo>
                  <a:lnTo>
                    <a:pt x="8391" y="14516"/>
                  </a:lnTo>
                  <a:cubicBezTo>
                    <a:pt x="8230" y="14471"/>
                    <a:pt x="8143" y="14387"/>
                    <a:pt x="8113" y="14203"/>
                  </a:cubicBezTo>
                  <a:close/>
                  <a:moveTo>
                    <a:pt x="200" y="14308"/>
                  </a:moveTo>
                  <a:lnTo>
                    <a:pt x="268" y="14516"/>
                  </a:lnTo>
                  <a:lnTo>
                    <a:pt x="1224" y="14516"/>
                  </a:lnTo>
                  <a:cubicBezTo>
                    <a:pt x="674" y="14480"/>
                    <a:pt x="295" y="14431"/>
                    <a:pt x="200" y="14308"/>
                  </a:cubicBezTo>
                  <a:close/>
                  <a:moveTo>
                    <a:pt x="9952" y="14360"/>
                  </a:moveTo>
                  <a:lnTo>
                    <a:pt x="9966" y="14516"/>
                  </a:lnTo>
                  <a:lnTo>
                    <a:pt x="10483" y="14516"/>
                  </a:lnTo>
                  <a:lnTo>
                    <a:pt x="10995" y="14516"/>
                  </a:lnTo>
                  <a:lnTo>
                    <a:pt x="10995" y="14429"/>
                  </a:lnTo>
                  <a:lnTo>
                    <a:pt x="10488" y="14482"/>
                  </a:lnTo>
                  <a:cubicBezTo>
                    <a:pt x="10189" y="14513"/>
                    <a:pt x="10005" y="14463"/>
                    <a:pt x="9952" y="14360"/>
                  </a:cubicBezTo>
                  <a:close/>
                  <a:moveTo>
                    <a:pt x="15125" y="14429"/>
                  </a:moveTo>
                  <a:lnTo>
                    <a:pt x="15125" y="14516"/>
                  </a:lnTo>
                  <a:lnTo>
                    <a:pt x="15408" y="14516"/>
                  </a:lnTo>
                  <a:cubicBezTo>
                    <a:pt x="15264" y="14493"/>
                    <a:pt x="15146" y="14473"/>
                    <a:pt x="15125" y="14429"/>
                  </a:cubicBezTo>
                  <a:close/>
                  <a:moveTo>
                    <a:pt x="9001" y="14499"/>
                  </a:moveTo>
                  <a:cubicBezTo>
                    <a:pt x="8987" y="14518"/>
                    <a:pt x="8898" y="14505"/>
                    <a:pt x="8855" y="14516"/>
                  </a:cubicBezTo>
                  <a:lnTo>
                    <a:pt x="9006" y="14516"/>
                  </a:lnTo>
                  <a:lnTo>
                    <a:pt x="9001" y="14499"/>
                  </a:lnTo>
                  <a:close/>
                  <a:moveTo>
                    <a:pt x="497" y="15212"/>
                  </a:moveTo>
                  <a:lnTo>
                    <a:pt x="522" y="15264"/>
                  </a:lnTo>
                  <a:cubicBezTo>
                    <a:pt x="518" y="15245"/>
                    <a:pt x="519" y="15229"/>
                    <a:pt x="517" y="15212"/>
                  </a:cubicBezTo>
                  <a:lnTo>
                    <a:pt x="497" y="15212"/>
                  </a:lnTo>
                  <a:close/>
                  <a:moveTo>
                    <a:pt x="17997" y="15212"/>
                  </a:moveTo>
                  <a:cubicBezTo>
                    <a:pt x="17997" y="15225"/>
                    <a:pt x="17989" y="15249"/>
                    <a:pt x="17987" y="15264"/>
                  </a:cubicBezTo>
                  <a:lnTo>
                    <a:pt x="18011" y="15212"/>
                  </a:lnTo>
                  <a:lnTo>
                    <a:pt x="17997" y="15212"/>
                  </a:lnTo>
                  <a:close/>
                  <a:moveTo>
                    <a:pt x="14042" y="21475"/>
                  </a:moveTo>
                  <a:lnTo>
                    <a:pt x="14008" y="21510"/>
                  </a:lnTo>
                  <a:cubicBezTo>
                    <a:pt x="14004" y="21537"/>
                    <a:pt x="14016" y="21552"/>
                    <a:pt x="14047" y="21562"/>
                  </a:cubicBezTo>
                  <a:lnTo>
                    <a:pt x="14155" y="21527"/>
                  </a:lnTo>
                  <a:cubicBezTo>
                    <a:pt x="14163" y="21510"/>
                    <a:pt x="14167" y="21499"/>
                    <a:pt x="14150" y="21475"/>
                  </a:cubicBezTo>
                  <a:cubicBezTo>
                    <a:pt x="14120" y="21433"/>
                    <a:pt x="14078" y="21452"/>
                    <a:pt x="14042" y="2147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" name="image8.png" descr="image8.png">
              <a:extLst>
                <a:ext uri="{FF2B5EF4-FFF2-40B4-BE49-F238E27FC236}">
                  <a16:creationId xmlns:a16="http://schemas.microsoft.com/office/drawing/2014/main" id="{312D6CF6-36F1-027E-8101-CBFC3BF24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63957" cy="686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6639718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_lunatone_v1.0-01.png" descr="logo_lunatone_v1.0-01.png">
            <a:extLst>
              <a:ext uri="{FF2B5EF4-FFF2-40B4-BE49-F238E27FC236}">
                <a16:creationId xmlns:a16="http://schemas.microsoft.com/office/drawing/2014/main" id="{ED2054B8-91DE-4A42-9D43-5C24A99DF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565683E-F7B2-7AAB-E5A5-69375989A90D}"/>
              </a:ext>
            </a:extLst>
          </p:cNvPr>
          <p:cNvSpPr txBox="1">
            <a:spLocks/>
          </p:cNvSpPr>
          <p:nvPr/>
        </p:nvSpPr>
        <p:spPr>
          <a:xfrm>
            <a:off x="416039" y="1035354"/>
            <a:ext cx="8476010" cy="4574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16275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pPr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Complete range of DALI-2 certified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relais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modules for integration of non-dimmable ballasts (DT7) </a:t>
            </a:r>
          </a:p>
          <a:p>
            <a:pPr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Flexibility of the portfolio in terms of wattage (1000-2000W), housings (DIN rail/remote ceiling/installation box) and  contacts (normally open contact, changeover contact)</a:t>
            </a:r>
          </a:p>
          <a:p>
            <a:pPr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Long device-lifetime and high number of switching cycles, because of switching in the voltage zero crossing;  Depending on the type &gt; 30k ..50k operations (at nominal resistive load)</a:t>
            </a:r>
          </a:p>
          <a:p>
            <a:pPr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Easy and efficient installation, because the relays modules are powered from the DALI line and needs just 3-4mA (=&gt; high number of address per DALI line).</a:t>
            </a:r>
          </a:p>
          <a:p>
            <a:pPr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versions with integrated in-rush current limitation (RM16 HS, RM16 DE). </a:t>
            </a:r>
            <a:endParaRPr lang="en-GB" sz="1400" dirty="0"/>
          </a:p>
          <a:p>
            <a:pPr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Easy commissioning with “Identify” functions for localisation after addressing   </a:t>
            </a:r>
          </a:p>
          <a:p>
            <a:pPr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Configurable Power-Up, System failure level via Cockpit</a:t>
            </a:r>
          </a:p>
          <a:p>
            <a:pPr hangingPunct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Definition of switching behaviour with virtual Dimming level (VDAP) – each dim direction 2 thresholds</a:t>
            </a:r>
          </a:p>
        </p:txBody>
      </p:sp>
      <p:sp>
        <p:nvSpPr>
          <p:cNvPr id="2" name="Line">
            <a:extLst>
              <a:ext uri="{FF2B5EF4-FFF2-40B4-BE49-F238E27FC236}">
                <a16:creationId xmlns:a16="http://schemas.microsoft.com/office/drawing/2014/main" id="{2536983D-468C-EDFA-02C0-322CF6D73B36}"/>
              </a:ext>
            </a:extLst>
          </p:cNvPr>
          <p:cNvSpPr/>
          <p:nvPr/>
        </p:nvSpPr>
        <p:spPr>
          <a:xfrm>
            <a:off x="0" y="467460"/>
            <a:ext cx="9143999" cy="0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 dirty="0"/>
          </a:p>
        </p:txBody>
      </p:sp>
      <p:sp>
        <p:nvSpPr>
          <p:cNvPr id="3" name="PHASE DIMMER &amp; ACTUATORS">
            <a:extLst>
              <a:ext uri="{FF2B5EF4-FFF2-40B4-BE49-F238E27FC236}">
                <a16:creationId xmlns:a16="http://schemas.microsoft.com/office/drawing/2014/main" id="{DC884695-A403-EEC5-EE38-F58ACF8FBBBA}"/>
              </a:ext>
            </a:extLst>
          </p:cNvPr>
          <p:cNvSpPr txBox="1"/>
          <p:nvPr/>
        </p:nvSpPr>
        <p:spPr>
          <a:xfrm>
            <a:off x="416039" y="105235"/>
            <a:ext cx="6503789" cy="273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797979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CH" sz="1172" dirty="0"/>
              <a:t>Relay Modules DALI-2 – Benefits &amp; Features</a:t>
            </a:r>
            <a:endParaRPr sz="1172" dirty="0"/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853D2807-4BE8-5D7F-39F9-84A500892F81}"/>
              </a:ext>
            </a:extLst>
          </p:cNvPr>
          <p:cNvGrpSpPr/>
          <p:nvPr/>
        </p:nvGrpSpPr>
        <p:grpSpPr>
          <a:xfrm>
            <a:off x="3434660" y="556040"/>
            <a:ext cx="1526229" cy="678250"/>
            <a:chOff x="0" y="0"/>
            <a:chExt cx="1837934" cy="686606"/>
          </a:xfrm>
        </p:grpSpPr>
        <p:pic>
          <p:nvPicPr>
            <p:cNvPr id="10" name="Lunatone-DALI2-Thumbnail.png" descr="Lunatone-DALI2-Thumbnail.png">
              <a:extLst>
                <a:ext uri="{FF2B5EF4-FFF2-40B4-BE49-F238E27FC236}">
                  <a16:creationId xmlns:a16="http://schemas.microsoft.com/office/drawing/2014/main" id="{8524D651-F781-02DD-286E-2C6538F75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777" y="112592"/>
              <a:ext cx="1758158" cy="49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extrusionOk="0">
                  <a:moveTo>
                    <a:pt x="14520" y="7"/>
                  </a:moveTo>
                  <a:cubicBezTo>
                    <a:pt x="14477" y="43"/>
                    <a:pt x="14635" y="205"/>
                    <a:pt x="14988" y="494"/>
                  </a:cubicBezTo>
                  <a:cubicBezTo>
                    <a:pt x="16103" y="1408"/>
                    <a:pt x="17070" y="2689"/>
                    <a:pt x="17807" y="4148"/>
                  </a:cubicBezTo>
                  <a:cubicBezTo>
                    <a:pt x="17808" y="4151"/>
                    <a:pt x="17810" y="4145"/>
                    <a:pt x="17811" y="4148"/>
                  </a:cubicBezTo>
                  <a:cubicBezTo>
                    <a:pt x="17815" y="4155"/>
                    <a:pt x="17817" y="4175"/>
                    <a:pt x="17821" y="4183"/>
                  </a:cubicBezTo>
                  <a:cubicBezTo>
                    <a:pt x="18516" y="5567"/>
                    <a:pt x="19006" y="7115"/>
                    <a:pt x="19206" y="8688"/>
                  </a:cubicBezTo>
                  <a:cubicBezTo>
                    <a:pt x="19351" y="9828"/>
                    <a:pt x="19343" y="11522"/>
                    <a:pt x="19191" y="12672"/>
                  </a:cubicBezTo>
                  <a:cubicBezTo>
                    <a:pt x="19025" y="13932"/>
                    <a:pt x="18686" y="15143"/>
                    <a:pt x="18206" y="16273"/>
                  </a:cubicBezTo>
                  <a:cubicBezTo>
                    <a:pt x="18138" y="16436"/>
                    <a:pt x="18050" y="16633"/>
                    <a:pt x="17938" y="16865"/>
                  </a:cubicBezTo>
                  <a:cubicBezTo>
                    <a:pt x="17935" y="16872"/>
                    <a:pt x="17932" y="16875"/>
                    <a:pt x="17928" y="16882"/>
                  </a:cubicBezTo>
                  <a:cubicBezTo>
                    <a:pt x="17203" y="18380"/>
                    <a:pt x="16226" y="19714"/>
                    <a:pt x="15042" y="20727"/>
                  </a:cubicBezTo>
                  <a:cubicBezTo>
                    <a:pt x="14152" y="21488"/>
                    <a:pt x="14274" y="21571"/>
                    <a:pt x="15471" y="21023"/>
                  </a:cubicBezTo>
                  <a:cubicBezTo>
                    <a:pt x="18713" y="19538"/>
                    <a:pt x="20960" y="16232"/>
                    <a:pt x="21512" y="12150"/>
                  </a:cubicBezTo>
                  <a:cubicBezTo>
                    <a:pt x="21557" y="11823"/>
                    <a:pt x="21583" y="11533"/>
                    <a:pt x="21600" y="11246"/>
                  </a:cubicBezTo>
                  <a:cubicBezTo>
                    <a:pt x="21595" y="10626"/>
                    <a:pt x="21586" y="10331"/>
                    <a:pt x="21580" y="9924"/>
                  </a:cubicBezTo>
                  <a:cubicBezTo>
                    <a:pt x="21558" y="9648"/>
                    <a:pt x="21530" y="9357"/>
                    <a:pt x="21483" y="9036"/>
                  </a:cubicBezTo>
                  <a:cubicBezTo>
                    <a:pt x="21189" y="7018"/>
                    <a:pt x="20479" y="5220"/>
                    <a:pt x="19435" y="3730"/>
                  </a:cubicBezTo>
                  <a:cubicBezTo>
                    <a:pt x="19415" y="3701"/>
                    <a:pt x="19397" y="3672"/>
                    <a:pt x="19377" y="3643"/>
                  </a:cubicBezTo>
                  <a:cubicBezTo>
                    <a:pt x="18318" y="2163"/>
                    <a:pt x="16923" y="1000"/>
                    <a:pt x="15266" y="268"/>
                  </a:cubicBezTo>
                  <a:cubicBezTo>
                    <a:pt x="14808" y="66"/>
                    <a:pt x="14564" y="-29"/>
                    <a:pt x="14520" y="7"/>
                  </a:cubicBezTo>
                  <a:close/>
                  <a:moveTo>
                    <a:pt x="5690" y="7053"/>
                  </a:moveTo>
                  <a:lnTo>
                    <a:pt x="5758" y="7244"/>
                  </a:lnTo>
                  <a:cubicBezTo>
                    <a:pt x="5744" y="7156"/>
                    <a:pt x="5747" y="7101"/>
                    <a:pt x="5749" y="7053"/>
                  </a:cubicBezTo>
                  <a:lnTo>
                    <a:pt x="5690" y="7053"/>
                  </a:lnTo>
                  <a:close/>
                  <a:moveTo>
                    <a:pt x="20225" y="7053"/>
                  </a:moveTo>
                  <a:cubicBezTo>
                    <a:pt x="20443" y="7053"/>
                    <a:pt x="20509" y="7163"/>
                    <a:pt x="20669" y="7731"/>
                  </a:cubicBezTo>
                  <a:cubicBezTo>
                    <a:pt x="20991" y="8882"/>
                    <a:pt x="20908" y="10039"/>
                    <a:pt x="20366" y="12029"/>
                  </a:cubicBezTo>
                  <a:lnTo>
                    <a:pt x="20054" y="13177"/>
                  </a:lnTo>
                  <a:lnTo>
                    <a:pt x="20440" y="13125"/>
                  </a:lnTo>
                  <a:lnTo>
                    <a:pt x="20825" y="13072"/>
                  </a:lnTo>
                  <a:lnTo>
                    <a:pt x="20825" y="13751"/>
                  </a:lnTo>
                  <a:lnTo>
                    <a:pt x="20825" y="14429"/>
                  </a:lnTo>
                  <a:lnTo>
                    <a:pt x="20157" y="14482"/>
                  </a:lnTo>
                  <a:cubicBezTo>
                    <a:pt x="19741" y="14516"/>
                    <a:pt x="19471" y="14450"/>
                    <a:pt x="19450" y="14325"/>
                  </a:cubicBezTo>
                  <a:cubicBezTo>
                    <a:pt x="19407" y="14077"/>
                    <a:pt x="19540" y="13059"/>
                    <a:pt x="19616" y="13055"/>
                  </a:cubicBezTo>
                  <a:cubicBezTo>
                    <a:pt x="19713" y="13050"/>
                    <a:pt x="19814" y="12731"/>
                    <a:pt x="19791" y="12498"/>
                  </a:cubicBezTo>
                  <a:cubicBezTo>
                    <a:pt x="19779" y="12373"/>
                    <a:pt x="19915" y="11703"/>
                    <a:pt x="20093" y="11020"/>
                  </a:cubicBezTo>
                  <a:cubicBezTo>
                    <a:pt x="20379" y="9926"/>
                    <a:pt x="20416" y="9689"/>
                    <a:pt x="20405" y="9054"/>
                  </a:cubicBezTo>
                  <a:cubicBezTo>
                    <a:pt x="20394" y="8342"/>
                    <a:pt x="20391" y="8340"/>
                    <a:pt x="20162" y="8340"/>
                  </a:cubicBezTo>
                  <a:cubicBezTo>
                    <a:pt x="20034" y="8340"/>
                    <a:pt x="19938" y="8401"/>
                    <a:pt x="19952" y="8480"/>
                  </a:cubicBezTo>
                  <a:cubicBezTo>
                    <a:pt x="20013" y="8832"/>
                    <a:pt x="19852" y="9419"/>
                    <a:pt x="19694" y="9419"/>
                  </a:cubicBezTo>
                  <a:cubicBezTo>
                    <a:pt x="19488" y="9419"/>
                    <a:pt x="19444" y="9035"/>
                    <a:pt x="19557" y="8253"/>
                  </a:cubicBezTo>
                  <a:cubicBezTo>
                    <a:pt x="19670" y="7472"/>
                    <a:pt x="19904" y="7053"/>
                    <a:pt x="20225" y="7053"/>
                  </a:cubicBezTo>
                  <a:close/>
                  <a:moveTo>
                    <a:pt x="5992" y="8079"/>
                  </a:moveTo>
                  <a:cubicBezTo>
                    <a:pt x="6027" y="8270"/>
                    <a:pt x="6058" y="8478"/>
                    <a:pt x="6080" y="8723"/>
                  </a:cubicBezTo>
                  <a:cubicBezTo>
                    <a:pt x="6080" y="8697"/>
                    <a:pt x="6075" y="8605"/>
                    <a:pt x="6075" y="8584"/>
                  </a:cubicBezTo>
                  <a:cubicBezTo>
                    <a:pt x="6074" y="8290"/>
                    <a:pt x="6058" y="8085"/>
                    <a:pt x="6036" y="8132"/>
                  </a:cubicBezTo>
                  <a:cubicBezTo>
                    <a:pt x="6028" y="8149"/>
                    <a:pt x="6008" y="8106"/>
                    <a:pt x="5992" y="8079"/>
                  </a:cubicBezTo>
                  <a:close/>
                  <a:moveTo>
                    <a:pt x="8552" y="8741"/>
                  </a:moveTo>
                  <a:lnTo>
                    <a:pt x="8547" y="8793"/>
                  </a:lnTo>
                  <a:cubicBezTo>
                    <a:pt x="8551" y="8795"/>
                    <a:pt x="8558" y="8849"/>
                    <a:pt x="8562" y="8862"/>
                  </a:cubicBezTo>
                  <a:lnTo>
                    <a:pt x="8552" y="8741"/>
                  </a:lnTo>
                  <a:close/>
                  <a:moveTo>
                    <a:pt x="0" y="13490"/>
                  </a:moveTo>
                  <a:cubicBezTo>
                    <a:pt x="19" y="13571"/>
                    <a:pt x="36" y="13663"/>
                    <a:pt x="54" y="13733"/>
                  </a:cubicBezTo>
                  <a:cubicBezTo>
                    <a:pt x="53" y="13713"/>
                    <a:pt x="48" y="13680"/>
                    <a:pt x="49" y="13664"/>
                  </a:cubicBezTo>
                  <a:cubicBezTo>
                    <a:pt x="54" y="13556"/>
                    <a:pt x="31" y="13487"/>
                    <a:pt x="0" y="13490"/>
                  </a:cubicBezTo>
                  <a:close/>
                  <a:moveTo>
                    <a:pt x="5749" y="14203"/>
                  </a:moveTo>
                  <a:lnTo>
                    <a:pt x="5641" y="14516"/>
                  </a:lnTo>
                  <a:lnTo>
                    <a:pt x="6407" y="14516"/>
                  </a:lnTo>
                  <a:lnTo>
                    <a:pt x="6485" y="14516"/>
                  </a:lnTo>
                  <a:cubicBezTo>
                    <a:pt x="6091" y="14516"/>
                    <a:pt x="5755" y="14453"/>
                    <a:pt x="5739" y="14360"/>
                  </a:cubicBezTo>
                  <a:cubicBezTo>
                    <a:pt x="5734" y="14329"/>
                    <a:pt x="5743" y="14258"/>
                    <a:pt x="5749" y="14203"/>
                  </a:cubicBezTo>
                  <a:close/>
                  <a:moveTo>
                    <a:pt x="8113" y="14203"/>
                  </a:moveTo>
                  <a:lnTo>
                    <a:pt x="8084" y="14516"/>
                  </a:lnTo>
                  <a:lnTo>
                    <a:pt x="8391" y="14516"/>
                  </a:lnTo>
                  <a:cubicBezTo>
                    <a:pt x="8230" y="14471"/>
                    <a:pt x="8143" y="14387"/>
                    <a:pt x="8113" y="14203"/>
                  </a:cubicBezTo>
                  <a:close/>
                  <a:moveTo>
                    <a:pt x="200" y="14308"/>
                  </a:moveTo>
                  <a:lnTo>
                    <a:pt x="268" y="14516"/>
                  </a:lnTo>
                  <a:lnTo>
                    <a:pt x="1224" y="14516"/>
                  </a:lnTo>
                  <a:cubicBezTo>
                    <a:pt x="674" y="14480"/>
                    <a:pt x="295" y="14431"/>
                    <a:pt x="200" y="14308"/>
                  </a:cubicBezTo>
                  <a:close/>
                  <a:moveTo>
                    <a:pt x="9952" y="14360"/>
                  </a:moveTo>
                  <a:lnTo>
                    <a:pt x="9966" y="14516"/>
                  </a:lnTo>
                  <a:lnTo>
                    <a:pt x="10483" y="14516"/>
                  </a:lnTo>
                  <a:lnTo>
                    <a:pt x="10995" y="14516"/>
                  </a:lnTo>
                  <a:lnTo>
                    <a:pt x="10995" y="14429"/>
                  </a:lnTo>
                  <a:lnTo>
                    <a:pt x="10488" y="14482"/>
                  </a:lnTo>
                  <a:cubicBezTo>
                    <a:pt x="10189" y="14513"/>
                    <a:pt x="10005" y="14463"/>
                    <a:pt x="9952" y="14360"/>
                  </a:cubicBezTo>
                  <a:close/>
                  <a:moveTo>
                    <a:pt x="15125" y="14429"/>
                  </a:moveTo>
                  <a:lnTo>
                    <a:pt x="15125" y="14516"/>
                  </a:lnTo>
                  <a:lnTo>
                    <a:pt x="15408" y="14516"/>
                  </a:lnTo>
                  <a:cubicBezTo>
                    <a:pt x="15264" y="14493"/>
                    <a:pt x="15146" y="14473"/>
                    <a:pt x="15125" y="14429"/>
                  </a:cubicBezTo>
                  <a:close/>
                  <a:moveTo>
                    <a:pt x="9001" y="14499"/>
                  </a:moveTo>
                  <a:cubicBezTo>
                    <a:pt x="8987" y="14518"/>
                    <a:pt x="8898" y="14505"/>
                    <a:pt x="8855" y="14516"/>
                  </a:cubicBezTo>
                  <a:lnTo>
                    <a:pt x="9006" y="14516"/>
                  </a:lnTo>
                  <a:lnTo>
                    <a:pt x="9001" y="14499"/>
                  </a:lnTo>
                  <a:close/>
                  <a:moveTo>
                    <a:pt x="497" y="15212"/>
                  </a:moveTo>
                  <a:lnTo>
                    <a:pt x="522" y="15264"/>
                  </a:lnTo>
                  <a:cubicBezTo>
                    <a:pt x="518" y="15245"/>
                    <a:pt x="519" y="15229"/>
                    <a:pt x="517" y="15212"/>
                  </a:cubicBezTo>
                  <a:lnTo>
                    <a:pt x="497" y="15212"/>
                  </a:lnTo>
                  <a:close/>
                  <a:moveTo>
                    <a:pt x="17997" y="15212"/>
                  </a:moveTo>
                  <a:cubicBezTo>
                    <a:pt x="17997" y="15225"/>
                    <a:pt x="17989" y="15249"/>
                    <a:pt x="17987" y="15264"/>
                  </a:cubicBezTo>
                  <a:lnTo>
                    <a:pt x="18011" y="15212"/>
                  </a:lnTo>
                  <a:lnTo>
                    <a:pt x="17997" y="15212"/>
                  </a:lnTo>
                  <a:close/>
                  <a:moveTo>
                    <a:pt x="14042" y="21475"/>
                  </a:moveTo>
                  <a:lnTo>
                    <a:pt x="14008" y="21510"/>
                  </a:lnTo>
                  <a:cubicBezTo>
                    <a:pt x="14004" y="21537"/>
                    <a:pt x="14016" y="21552"/>
                    <a:pt x="14047" y="21562"/>
                  </a:cubicBezTo>
                  <a:lnTo>
                    <a:pt x="14155" y="21527"/>
                  </a:lnTo>
                  <a:cubicBezTo>
                    <a:pt x="14163" y="21510"/>
                    <a:pt x="14167" y="21499"/>
                    <a:pt x="14150" y="21475"/>
                  </a:cubicBezTo>
                  <a:cubicBezTo>
                    <a:pt x="14120" y="21433"/>
                    <a:pt x="14078" y="21452"/>
                    <a:pt x="14042" y="2147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1" name="image8.png" descr="image8.png">
              <a:extLst>
                <a:ext uri="{FF2B5EF4-FFF2-40B4-BE49-F238E27FC236}">
                  <a16:creationId xmlns:a16="http://schemas.microsoft.com/office/drawing/2014/main" id="{39561962-A166-49C4-BBF1-324324AC2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63957" cy="686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9171384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logo_lunatone_v1.0-01.png" descr="logo_lunatone_v1.0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412" y="38797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2" name="Line"/>
          <p:cNvSpPr/>
          <p:nvPr/>
        </p:nvSpPr>
        <p:spPr>
          <a:xfrm>
            <a:off x="0" y="467460"/>
            <a:ext cx="9143999" cy="0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 dirty="0"/>
          </a:p>
        </p:txBody>
      </p:sp>
      <p:graphicFrame>
        <p:nvGraphicFramePr>
          <p:cNvPr id="1484" name="Table"/>
          <p:cNvGraphicFramePr/>
          <p:nvPr>
            <p:extLst>
              <p:ext uri="{D42A27DB-BD31-4B8C-83A1-F6EECF244321}">
                <p14:modId xmlns:p14="http://schemas.microsoft.com/office/powerpoint/2010/main" val="180197634"/>
              </p:ext>
            </p:extLst>
          </p:nvPr>
        </p:nvGraphicFramePr>
        <p:xfrm>
          <a:off x="414969" y="1942771"/>
          <a:ext cx="7794839" cy="3220215"/>
        </p:xfrm>
        <a:graphic>
          <a:graphicData uri="http://schemas.openxmlformats.org/drawingml/2006/table">
            <a:tbl>
              <a:tblPr bandRow="1">
                <a:tableStyleId>{D51ADE6A-740E-44AE-83CC-AE7238B6C88D}</a:tableStyleId>
              </a:tblPr>
              <a:tblGrid>
                <a:gridCol w="833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8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5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0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53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49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06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37574">
                <a:tc>
                  <a:txBody>
                    <a:bodyPr/>
                    <a:lstStyle/>
                    <a:p>
                      <a:pPr>
                        <a:defRPr sz="1400" cap="all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defRPr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de-AT"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DALI-2</a:t>
                      </a: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RM8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</a:t>
                      </a:r>
                      <a:r>
                        <a:rPr lang="de-AT"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RM8 
DIN Rail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</a:t>
                      </a:r>
                      <a:r>
                        <a:rPr lang="de-AT"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RM16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</a:t>
                      </a:r>
                      <a:r>
                        <a:rPr lang="de-AT"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RM16 DE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 RM16 DE WE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</a:t>
                      </a:r>
                      <a:r>
                        <a:rPr lang="de-AT"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RM16 DIN RAIL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</a:t>
                      </a:r>
                      <a:r>
                        <a:rPr lang="de-AT"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RM16 WE DIN Rail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 RM16 Wieland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800" cap="all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wDALI</a:t>
                      </a:r>
                      <a:r>
                        <a:rPr sz="8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RM8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800" cap="all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 4Ch RC 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800" cap="all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 4Ch RC DIN Rail 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16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de-AT" sz="9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DALI-2</a:t>
                      </a:r>
                      <a:endParaRPr sz="9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164F86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endParaRPr lang="de-AT" sz="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r>
                        <a:rPr lang="en-AT" sz="800" dirty="0"/>
                        <a:t>✔️</a:t>
                      </a:r>
                    </a:p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164F86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endParaRPr lang="de-AT" sz="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r>
                        <a:rPr lang="en-AT" sz="800" dirty="0"/>
                        <a:t>✔️</a:t>
                      </a:r>
                    </a:p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164F86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endParaRPr lang="de-AT" sz="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r>
                        <a:rPr lang="en-AT" sz="800" dirty="0"/>
                        <a:t>✔️</a:t>
                      </a:r>
                    </a:p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164F86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endParaRPr lang="de-AT" sz="8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Helvetica Neue Light"/>
                        <a:sym typeface="Helvetica Neue Light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r>
                        <a:rPr lang="en-AT" sz="800" dirty="0"/>
                        <a:t>✔️</a:t>
                      </a:r>
                    </a:p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164F86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lang="en-AT"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164F86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r>
                        <a:rPr lang="en-GB" sz="800" b="1" i="0" u="none" strike="noStrike" cap="none" spc="0" baseline="0" noProof="0" dirty="0">
                          <a:solidFill>
                            <a:srgbClr val="002060"/>
                          </a:solidFill>
                          <a:uFillTx/>
                          <a:latin typeface="Helvetica Neue Light"/>
                          <a:sym typeface="Helvetica Neue Light"/>
                        </a:rPr>
                        <a:t>coming soon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r>
                        <a:rPr lang="en-GB" sz="800" b="1" i="0" u="none" strike="noStrike" cap="none" spc="0" baseline="0" noProof="0" dirty="0">
                          <a:solidFill>
                            <a:srgbClr val="002060"/>
                          </a:solidFill>
                          <a:uFillTx/>
                          <a:latin typeface="Helvetica Neue Light"/>
                          <a:sym typeface="Helvetica Neue Light"/>
                        </a:rPr>
                        <a:t>coming soon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08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9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switching current 8A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164F86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84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9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switching current 16A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240876"/>
                  </a:ext>
                </a:extLst>
              </a:tr>
              <a:tr h="5346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9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type of relay contact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/>
                        <a:t>1 make-contact 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/>
                        <a:t>1 make-contact 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/>
                        <a:t>1 
changeover-contact 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/>
                        <a:t>1 make-contact 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1 </a:t>
                      </a:r>
                      <a:r>
                        <a:rPr sz="800" dirty="0" err="1"/>
                        <a:t>changeov</a:t>
                      </a:r>
                      <a:r>
                        <a:rPr lang="de-AT" sz="800" dirty="0"/>
                        <a:t>e</a:t>
                      </a:r>
                      <a:r>
                        <a:rPr sz="800" dirty="0"/>
                        <a:t>r</a:t>
                      </a:r>
                      <a:r>
                        <a:rPr lang="de-AT" sz="800" dirty="0"/>
                        <a:t> </a:t>
                      </a:r>
                      <a:r>
                        <a:rPr sz="800" dirty="0"/>
                        <a:t>-contact 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1 make-contact 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/>
                        <a:t>1 
changeover-contact 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/>
                        <a:t>1 make-contact 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lang="de-AT" sz="800" dirty="0"/>
                    </a:p>
                    <a:p>
                      <a:pPr defTabSz="914400">
                        <a:defRPr sz="1800"/>
                      </a:pPr>
                      <a:r>
                        <a:rPr lang="en-AT" sz="800" dirty="0"/>
                        <a:t>1 </a:t>
                      </a:r>
                      <a:r>
                        <a:rPr lang="de-AT" sz="800" dirty="0"/>
                        <a:t>on</a:t>
                      </a:r>
                      <a:r>
                        <a:rPr lang="en-AT" sz="800" dirty="0"/>
                        <a:t>/</a:t>
                      </a:r>
                      <a:r>
                        <a:rPr lang="de-AT" sz="800" dirty="0"/>
                        <a:t>off</a:t>
                      </a:r>
                      <a:r>
                        <a:rPr sz="800" dirty="0"/>
                        <a:t> </a:t>
                      </a:r>
                      <a:endParaRPr lang="de-AT" sz="800" dirty="0"/>
                    </a:p>
                    <a:p>
                      <a:pPr defTabSz="914400">
                        <a:defRPr sz="18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de-AT" sz="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AT" sz="800" dirty="0"/>
                        <a:t>4 RC </a:t>
                      </a:r>
                    </a:p>
                    <a:p>
                      <a:pPr defTabSz="914400">
                        <a:defRPr sz="1800"/>
                      </a:pPr>
                      <a:r>
                        <a:rPr lang="de-CH" sz="800" dirty="0">
                          <a:solidFill>
                            <a:srgbClr val="00B0F0"/>
                          </a:solidFill>
                        </a:rPr>
                        <a:t>-</a:t>
                      </a:r>
                      <a:endParaRPr sz="800" dirty="0">
                        <a:solidFill>
                          <a:srgbClr val="00B0F0"/>
                        </a:solidFill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de-AT" sz="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AT" sz="800" dirty="0"/>
                        <a:t>4 RC </a:t>
                      </a:r>
                    </a:p>
                    <a:p>
                      <a:pPr defTabSz="914400">
                        <a:defRPr sz="1800"/>
                      </a:pPr>
                      <a:r>
                        <a:rPr lang="de-CH" sz="800" dirty="0">
                          <a:solidFill>
                            <a:srgbClr val="00B0F0"/>
                          </a:solidFill>
                        </a:rPr>
                        <a:t>-</a:t>
                      </a:r>
                      <a:endParaRPr sz="800" dirty="0">
                        <a:solidFill>
                          <a:srgbClr val="00B0F0"/>
                        </a:solidFill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9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wireless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5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de-AT" sz="9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In-rush </a:t>
                      </a:r>
                      <a:r>
                        <a:rPr lang="de-AT" sz="900" b="1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Cur</a:t>
                      </a:r>
                      <a:r>
                        <a:rPr lang="de-AT" sz="900" b="1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 </a:t>
                      </a:r>
                      <a:r>
                        <a:rPr lang="de-AT" sz="900" b="1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limitation</a:t>
                      </a:r>
                      <a:endParaRPr sz="900" b="1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endParaRPr lang="de-AT" sz="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r>
                        <a:rPr lang="en-AT" sz="800" dirty="0"/>
                        <a:t>✔️</a:t>
                      </a:r>
                    </a:p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endParaRPr lang="de-AT" sz="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endParaRPr lang="en-AT" sz="800" dirty="0"/>
                    </a:p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endParaRPr lang="de-AT" sz="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/>
                      </a:pPr>
                      <a:r>
                        <a:rPr lang="en-AT" sz="800" dirty="0"/>
                        <a:t>✔️</a:t>
                      </a:r>
                    </a:p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400"/>
                      </a:pPr>
                      <a:endParaRPr sz="8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62955"/>
                  </a:ext>
                </a:extLst>
              </a:tr>
            </a:tbl>
          </a:graphicData>
        </a:graphic>
      </p:graphicFrame>
      <p:pic>
        <p:nvPicPr>
          <p:cNvPr id="1489" name="DALI RM16W 86458629-DE-WE.jpg" descr="DALI RM16W 86458629-DE-W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4078" y="870315"/>
            <a:ext cx="325185" cy="995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2" name="DALI RM16 Wieland Stecker 86458629-CEL.jpg" descr="DALI RM16 Wieland Stecker 86458629-CE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7089" y="1034505"/>
            <a:ext cx="583106" cy="8439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5" name="Group"/>
          <p:cNvGrpSpPr/>
          <p:nvPr/>
        </p:nvGrpSpPr>
        <p:grpSpPr>
          <a:xfrm>
            <a:off x="6339736" y="1033176"/>
            <a:ext cx="731912" cy="865092"/>
            <a:chOff x="0" y="0"/>
            <a:chExt cx="1249128" cy="1476422"/>
          </a:xfrm>
        </p:grpSpPr>
        <p:pic>
          <p:nvPicPr>
            <p:cNvPr id="1493" name="wDALI_RM8_Transceiver2.jpg" descr="wDALI_RM8_Transceiver2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368" cy="1476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4" name="wDALI_RM8_Transceiver2.jpg" descr="wDALI_RM8_Transceiver2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40" y="0"/>
              <a:ext cx="577589" cy="1476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96" name="DALI 4Ch RC-89453860-DE.jpg" descr="DALI 4Ch RC-89453860-D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0803" y="811305"/>
            <a:ext cx="323764" cy="101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7" name="DALI 4Ch RC-89453860-HS.jpg" descr="DALI 4Ch RC-89453860-H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1341" y="1006171"/>
            <a:ext cx="404605" cy="85628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PHASE DIMMER &amp; ACTUATORS"/>
          <p:cNvSpPr txBox="1"/>
          <p:nvPr/>
        </p:nvSpPr>
        <p:spPr>
          <a:xfrm>
            <a:off x="416039" y="105235"/>
            <a:ext cx="6503789" cy="273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797979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CH" sz="1172" dirty="0" err="1"/>
              <a:t>ReLAY</a:t>
            </a:r>
            <a:r>
              <a:rPr lang="de-CH" sz="1172" dirty="0"/>
              <a:t> Modules - </a:t>
            </a:r>
            <a:r>
              <a:rPr lang="de-CH" sz="1172" dirty="0" err="1"/>
              <a:t>overview</a:t>
            </a:r>
            <a:endParaRPr sz="1172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295FD0-69A2-5A19-DC25-FB88D20D44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866" y="1196884"/>
            <a:ext cx="577880" cy="6549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7191E35-D015-5426-F42D-BF87056E65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4762" y="1286507"/>
            <a:ext cx="464801" cy="5420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08265C1-6641-2933-F56B-EE101648A3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3905" y="980405"/>
            <a:ext cx="676121" cy="94310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E83DF20-14B1-EDFC-CA45-AE14CEE263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1327" y="851533"/>
            <a:ext cx="653275" cy="103305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6A79D3D-B42A-F852-84EB-5DF9DB2AD1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2075" y="976078"/>
            <a:ext cx="656803" cy="87573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24E2DC-E3B1-DF92-2CE0-6C6D4912DD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1889" y="927928"/>
            <a:ext cx="648820" cy="9238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_lunatone_v1.0-01.png" descr="logo_lunatone_v1.0-01.png">
            <a:extLst>
              <a:ext uri="{FF2B5EF4-FFF2-40B4-BE49-F238E27FC236}">
                <a16:creationId xmlns:a16="http://schemas.microsoft.com/office/drawing/2014/main" id="{6CF91459-1471-D94F-9102-6FDDD4C57D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Line">
            <a:extLst>
              <a:ext uri="{FF2B5EF4-FFF2-40B4-BE49-F238E27FC236}">
                <a16:creationId xmlns:a16="http://schemas.microsoft.com/office/drawing/2014/main" id="{655DD8B0-14AC-DE42-9826-94B383B0C6CF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 dirty="0"/>
          </a:p>
        </p:txBody>
      </p:sp>
      <p:sp>
        <p:nvSpPr>
          <p:cNvPr id="15" name="INPUT DEVICES, CONTROL UNITS &amp; SENSORS">
            <a:extLst>
              <a:ext uri="{FF2B5EF4-FFF2-40B4-BE49-F238E27FC236}">
                <a16:creationId xmlns:a16="http://schemas.microsoft.com/office/drawing/2014/main" id="{B5E6F151-7F25-3542-8ED3-12747DAC9BB3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AT" sz="1172" dirty="0" err="1"/>
              <a:t>AgendA</a:t>
            </a:r>
            <a:r>
              <a:rPr lang="de-AT" sz="1172" dirty="0"/>
              <a:t>  </a:t>
            </a:r>
            <a:r>
              <a:rPr sz="1172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6BACF6D-675A-0282-377F-D9FA8E11132B}"/>
              </a:ext>
            </a:extLst>
          </p:cNvPr>
          <p:cNvSpPr txBox="1"/>
          <p:nvPr/>
        </p:nvSpPr>
        <p:spPr>
          <a:xfrm>
            <a:off x="698767" y="1652042"/>
            <a:ext cx="6559488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AT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Introduction</a:t>
            </a:r>
            <a:r>
              <a:rPr kumimoji="0" lang="de-A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&amp; </a:t>
            </a:r>
            <a:r>
              <a:rPr kumimoji="0" lang="de-AT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objectives</a:t>
            </a:r>
            <a: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Günther Johler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Displays 4“/7“ </a:t>
            </a:r>
            <a: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Martin Jelinek</a:t>
            </a:r>
          </a:p>
          <a:p>
            <a:pPr lvl="1" indent="0" algn="l" defTabSz="584200"/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        -  Line </a:t>
            </a:r>
            <a:r>
              <a:rPr lang="de-AT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de-AT" sz="1400" b="0" dirty="0">
                <a:latin typeface="Arial" panose="020B0604020202020204" pitchFamily="34" charset="0"/>
                <a:cs typeface="Arial" panose="020B0604020202020204" pitchFamily="34" charset="0"/>
              </a:rPr>
              <a:t> lighting</a:t>
            </a:r>
            <a: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lvl="1" indent="-342900" algn="l" defTabSz="584200">
              <a:buFont typeface="Arial" panose="020B0604020202020204" pitchFamily="34" charset="0"/>
              <a:buChar char="•"/>
            </a:pPr>
            <a:endParaRPr lang="de-AT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 defTabSz="584200">
              <a:buFont typeface="Arial" panose="020B0604020202020204" pitchFamily="34" charset="0"/>
              <a:buChar char="•"/>
            </a:pPr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DALI-2 </a:t>
            </a:r>
            <a:r>
              <a:rPr lang="de-AT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relais</a:t>
            </a:r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r>
              <a:rPr lang="de-AT" sz="2000" b="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Günther Johler</a:t>
            </a:r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 algn="l" defTabSz="584200">
              <a:buFont typeface="Arial" panose="020B0604020202020204" pitchFamily="34" charset="0"/>
              <a:buChar char="•"/>
            </a:pPr>
            <a:endParaRPr lang="de-AT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 defTabSz="584200">
              <a:buFont typeface="Arial" panose="020B0604020202020204" pitchFamily="34" charset="0"/>
              <a:buChar char="•"/>
            </a:pPr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de-AT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de-AT" sz="18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1600" b="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Günther Johler</a:t>
            </a:r>
            <a:r>
              <a:rPr lang="de-AT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9139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B1AA987-1573-45E4-F363-2857D780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733" y="899979"/>
            <a:ext cx="5047056" cy="4622275"/>
          </a:xfrm>
          <a:prstGeom prst="rect">
            <a:avLst/>
          </a:prstGeom>
        </p:spPr>
      </p:pic>
      <p:pic>
        <p:nvPicPr>
          <p:cNvPr id="5" name="logo_lunatone_v1.0-01.png" descr="logo_lunatone_v1.0-01.png">
            <a:extLst>
              <a:ext uri="{FF2B5EF4-FFF2-40B4-BE49-F238E27FC236}">
                <a16:creationId xmlns:a16="http://schemas.microsoft.com/office/drawing/2014/main" id="{372BE58F-D68B-6FF5-8F67-EB79A1C2EF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>
            <a:extLst>
              <a:ext uri="{FF2B5EF4-FFF2-40B4-BE49-F238E27FC236}">
                <a16:creationId xmlns:a16="http://schemas.microsoft.com/office/drawing/2014/main" id="{2082E9FC-6DDF-5600-9D9F-212FBD235E99}"/>
              </a:ext>
            </a:extLst>
          </p:cNvPr>
          <p:cNvSpPr/>
          <p:nvPr/>
        </p:nvSpPr>
        <p:spPr>
          <a:xfrm>
            <a:off x="0" y="467460"/>
            <a:ext cx="9143999" cy="0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 dirty="0"/>
          </a:p>
        </p:txBody>
      </p:sp>
      <p:sp>
        <p:nvSpPr>
          <p:cNvPr id="7" name="PHASE DIMMER &amp; ACTUATORS">
            <a:extLst>
              <a:ext uri="{FF2B5EF4-FFF2-40B4-BE49-F238E27FC236}">
                <a16:creationId xmlns:a16="http://schemas.microsoft.com/office/drawing/2014/main" id="{16506727-598E-6E5A-5E0C-2C0FE61F8DDF}"/>
              </a:ext>
            </a:extLst>
          </p:cNvPr>
          <p:cNvSpPr txBox="1"/>
          <p:nvPr/>
        </p:nvSpPr>
        <p:spPr>
          <a:xfrm>
            <a:off x="416039" y="105235"/>
            <a:ext cx="6503789" cy="273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797979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CH" sz="1172" dirty="0"/>
              <a:t>Relay Modules DALI-2 – RM8</a:t>
            </a:r>
            <a:endParaRPr sz="1172" dirty="0"/>
          </a:p>
        </p:txBody>
      </p:sp>
      <p:sp>
        <p:nvSpPr>
          <p:cNvPr id="12" name="1.…">
            <a:extLst>
              <a:ext uri="{FF2B5EF4-FFF2-40B4-BE49-F238E27FC236}">
                <a16:creationId xmlns:a16="http://schemas.microsoft.com/office/drawing/2014/main" id="{5375E99C-E03F-AE06-CCEF-C163FC0B1C8D}"/>
              </a:ext>
            </a:extLst>
          </p:cNvPr>
          <p:cNvSpPr/>
          <p:nvPr/>
        </p:nvSpPr>
        <p:spPr>
          <a:xfrm>
            <a:off x="108278" y="609718"/>
            <a:ext cx="1497341" cy="1478740"/>
          </a:xfrm>
          <a:prstGeom prst="ellipse">
            <a:avLst/>
          </a:prstGeom>
          <a:solidFill>
            <a:srgbClr val="0076BA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/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100" dirty="0">
                <a:solidFill>
                  <a:schemeClr val="bg1"/>
                </a:solidFill>
              </a:rPr>
              <a:t>1.</a:t>
            </a:r>
          </a:p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100" dirty="0">
                <a:solidFill>
                  <a:schemeClr val="bg1"/>
                </a:solidFill>
              </a:rPr>
              <a:t>Easy commissioning &amp; localization with „Identify /localize“ function after addressing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490583B5-1D5F-00B8-92D0-FB321408EB69}"/>
              </a:ext>
            </a:extLst>
          </p:cNvPr>
          <p:cNvSpPr/>
          <p:nvPr/>
        </p:nvSpPr>
        <p:spPr>
          <a:xfrm flipV="1">
            <a:off x="1605619" y="1117389"/>
            <a:ext cx="1203075" cy="120479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14" name="1.…">
            <a:extLst>
              <a:ext uri="{FF2B5EF4-FFF2-40B4-BE49-F238E27FC236}">
                <a16:creationId xmlns:a16="http://schemas.microsoft.com/office/drawing/2014/main" id="{DC2F7C13-B3A3-7558-32ED-11FEBBF6F0A6}"/>
              </a:ext>
            </a:extLst>
          </p:cNvPr>
          <p:cNvSpPr/>
          <p:nvPr/>
        </p:nvSpPr>
        <p:spPr>
          <a:xfrm>
            <a:off x="1481576" y="1919870"/>
            <a:ext cx="1359121" cy="1316619"/>
          </a:xfrm>
          <a:prstGeom prst="ellipse">
            <a:avLst/>
          </a:prstGeom>
          <a:solidFill>
            <a:srgbClr val="0076BA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/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de-AT" sz="1100" dirty="0">
                <a:solidFill>
                  <a:schemeClr val="bg1"/>
                </a:solidFill>
              </a:rPr>
              <a:t>2</a:t>
            </a:r>
            <a:r>
              <a:rPr sz="1100" dirty="0">
                <a:solidFill>
                  <a:schemeClr val="bg1"/>
                </a:solidFill>
              </a:rPr>
              <a:t>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100" dirty="0">
                <a:solidFill>
                  <a:schemeClr val="bg1"/>
                </a:solidFill>
              </a:rPr>
              <a:t>Configurable Power-up and System failure level via Cockpit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65D81A8B-72F4-B5B1-7986-4A237BE45997}"/>
              </a:ext>
            </a:extLst>
          </p:cNvPr>
          <p:cNvSpPr/>
          <p:nvPr/>
        </p:nvSpPr>
        <p:spPr>
          <a:xfrm>
            <a:off x="2808695" y="2819869"/>
            <a:ext cx="1490343" cy="279618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A9EAF827-F38F-FEB3-56DB-3E38199BC57A}"/>
              </a:ext>
            </a:extLst>
          </p:cNvPr>
          <p:cNvSpPr/>
          <p:nvPr/>
        </p:nvSpPr>
        <p:spPr>
          <a:xfrm>
            <a:off x="4004424" y="3049293"/>
            <a:ext cx="324375" cy="229889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17" name="1.…">
            <a:extLst>
              <a:ext uri="{FF2B5EF4-FFF2-40B4-BE49-F238E27FC236}">
                <a16:creationId xmlns:a16="http://schemas.microsoft.com/office/drawing/2014/main" id="{0CE1A53A-4EFE-3D41-F1C0-B8D939D34515}"/>
              </a:ext>
            </a:extLst>
          </p:cNvPr>
          <p:cNvSpPr/>
          <p:nvPr/>
        </p:nvSpPr>
        <p:spPr>
          <a:xfrm>
            <a:off x="130394" y="2965713"/>
            <a:ext cx="1300589" cy="1316619"/>
          </a:xfrm>
          <a:prstGeom prst="ellipse">
            <a:avLst/>
          </a:prstGeom>
          <a:solidFill>
            <a:srgbClr val="0076BA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/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de-AT" sz="1100" dirty="0">
                <a:solidFill>
                  <a:schemeClr val="bg1"/>
                </a:solidFill>
              </a:rPr>
              <a:t>3</a:t>
            </a:r>
            <a:r>
              <a:rPr sz="1100" dirty="0">
                <a:solidFill>
                  <a:schemeClr val="bg1"/>
                </a:solidFill>
              </a:rPr>
              <a:t>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100" dirty="0">
                <a:solidFill>
                  <a:schemeClr val="bg1"/>
                </a:solidFill>
              </a:rPr>
              <a:t>Verification of switching settings </a:t>
            </a: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5B0E0893-7B1A-637D-57C0-AFBCB0C63B61}"/>
              </a:ext>
            </a:extLst>
          </p:cNvPr>
          <p:cNvSpPr/>
          <p:nvPr/>
        </p:nvSpPr>
        <p:spPr>
          <a:xfrm>
            <a:off x="3045848" y="4923928"/>
            <a:ext cx="1099894" cy="71129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de-AT" sz="1289" dirty="0"/>
              <a:t>cc</a:t>
            </a:r>
            <a:endParaRPr sz="1289" dirty="0"/>
          </a:p>
        </p:txBody>
      </p:sp>
      <p:sp>
        <p:nvSpPr>
          <p:cNvPr id="2" name="1.…">
            <a:extLst>
              <a:ext uri="{FF2B5EF4-FFF2-40B4-BE49-F238E27FC236}">
                <a16:creationId xmlns:a16="http://schemas.microsoft.com/office/drawing/2014/main" id="{D1F68E6A-899D-645D-FEFD-B0D5102B6B3E}"/>
              </a:ext>
            </a:extLst>
          </p:cNvPr>
          <p:cNvSpPr/>
          <p:nvPr/>
        </p:nvSpPr>
        <p:spPr>
          <a:xfrm>
            <a:off x="1681241" y="4172391"/>
            <a:ext cx="1405529" cy="1349863"/>
          </a:xfrm>
          <a:prstGeom prst="ellipse">
            <a:avLst/>
          </a:prstGeom>
          <a:solidFill>
            <a:srgbClr val="0076BA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/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de-AT" sz="1100" dirty="0">
                <a:solidFill>
                  <a:schemeClr val="bg1"/>
                </a:solidFill>
              </a:rPr>
              <a:t>4</a:t>
            </a:r>
            <a:r>
              <a:rPr sz="1100" dirty="0">
                <a:solidFill>
                  <a:schemeClr val="bg1"/>
                </a:solidFill>
              </a:rPr>
              <a:t>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100" dirty="0">
                <a:solidFill>
                  <a:schemeClr val="bg1"/>
                </a:solidFill>
              </a:rPr>
              <a:t>return to initial setting per individual reset command definition</a:t>
            </a:r>
          </a:p>
        </p:txBody>
      </p:sp>
      <p:sp>
        <p:nvSpPr>
          <p:cNvPr id="3" name="1.…">
            <a:extLst>
              <a:ext uri="{FF2B5EF4-FFF2-40B4-BE49-F238E27FC236}">
                <a16:creationId xmlns:a16="http://schemas.microsoft.com/office/drawing/2014/main" id="{DEBF58D4-689A-51B4-D471-A39D84D7386B}"/>
              </a:ext>
            </a:extLst>
          </p:cNvPr>
          <p:cNvSpPr/>
          <p:nvPr/>
        </p:nvSpPr>
        <p:spPr>
          <a:xfrm>
            <a:off x="7766789" y="3518117"/>
            <a:ext cx="1281679" cy="1219683"/>
          </a:xfrm>
          <a:prstGeom prst="ellipse">
            <a:avLst/>
          </a:prstGeom>
          <a:solidFill>
            <a:srgbClr val="0076BA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/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de-AT" sz="1100" dirty="0">
                <a:solidFill>
                  <a:schemeClr val="bg1"/>
                </a:solidFill>
              </a:rPr>
              <a:t>5</a:t>
            </a:r>
            <a:r>
              <a:rPr sz="1100" dirty="0">
                <a:solidFill>
                  <a:schemeClr val="bg1"/>
                </a:solidFill>
              </a:rPr>
              <a:t>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de-AT" sz="1100" dirty="0">
                <a:solidFill>
                  <a:schemeClr val="bg1"/>
                </a:solidFill>
              </a:rPr>
              <a:t>Option </a:t>
            </a:r>
            <a:r>
              <a:rPr lang="de-AT" sz="1100" dirty="0" err="1">
                <a:solidFill>
                  <a:schemeClr val="bg1"/>
                </a:solidFill>
              </a:rPr>
              <a:t>to</a:t>
            </a:r>
            <a:r>
              <a:rPr lang="de-AT" sz="1100" dirty="0">
                <a:solidFill>
                  <a:schemeClr val="bg1"/>
                </a:solidFill>
              </a:rPr>
              <a:t> </a:t>
            </a:r>
            <a:r>
              <a:rPr lang="de-AT" sz="1100" dirty="0" err="1">
                <a:solidFill>
                  <a:schemeClr val="bg1"/>
                </a:solidFill>
              </a:rPr>
              <a:t>ignore</a:t>
            </a:r>
            <a:r>
              <a:rPr lang="de-AT" sz="1100" dirty="0">
                <a:solidFill>
                  <a:schemeClr val="bg1"/>
                </a:solidFill>
              </a:rPr>
              <a:t> Broadcast </a:t>
            </a:r>
            <a:r>
              <a:rPr lang="de-AT" sz="1100" dirty="0" err="1">
                <a:solidFill>
                  <a:schemeClr val="bg1"/>
                </a:solidFill>
              </a:rPr>
              <a:t>for</a:t>
            </a:r>
            <a:r>
              <a:rPr lang="de-AT" sz="1100" dirty="0">
                <a:solidFill>
                  <a:schemeClr val="bg1"/>
                </a:solidFill>
              </a:rPr>
              <a:t> </a:t>
            </a:r>
            <a:r>
              <a:rPr lang="de-AT" sz="1100" dirty="0" err="1">
                <a:solidFill>
                  <a:schemeClr val="bg1"/>
                </a:solidFill>
              </a:rPr>
              <a:t>switching</a:t>
            </a:r>
            <a:r>
              <a:rPr lang="de-AT" sz="1100" dirty="0">
                <a:solidFill>
                  <a:schemeClr val="bg1"/>
                </a:solidFill>
              </a:rPr>
              <a:t> </a:t>
            </a:r>
            <a:r>
              <a:rPr lang="de-AT" sz="1100" dirty="0" err="1">
                <a:solidFill>
                  <a:schemeClr val="bg1"/>
                </a:solidFill>
              </a:rPr>
              <a:t>devices</a:t>
            </a:r>
            <a:r>
              <a:rPr lang="de-AT" sz="1100" dirty="0">
                <a:solidFill>
                  <a:schemeClr val="bg1"/>
                </a:solidFill>
              </a:rPr>
              <a:t> </a:t>
            </a:r>
            <a:endParaRPr sz="1100" dirty="0">
              <a:solidFill>
                <a:schemeClr val="bg1"/>
              </a:solidFill>
            </a:endParaRP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257231EA-9D5F-4703-A15B-B614FC979F25}"/>
              </a:ext>
            </a:extLst>
          </p:cNvPr>
          <p:cNvSpPr/>
          <p:nvPr/>
        </p:nvSpPr>
        <p:spPr>
          <a:xfrm flipV="1">
            <a:off x="1424615" y="3596755"/>
            <a:ext cx="1742205" cy="27268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149BB759-A652-2CDD-0332-48B461932CFE}"/>
              </a:ext>
            </a:extLst>
          </p:cNvPr>
          <p:cNvSpPr/>
          <p:nvPr/>
        </p:nvSpPr>
        <p:spPr>
          <a:xfrm flipV="1">
            <a:off x="7039948" y="4551335"/>
            <a:ext cx="882486" cy="549739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</p:spTree>
    <p:extLst>
      <p:ext uri="{BB962C8B-B14F-4D97-AF65-F5344CB8AC3E}">
        <p14:creationId xmlns:p14="http://schemas.microsoft.com/office/powerpoint/2010/main" val="353308352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lunatone_v1.0-01.png" descr="logo_lunatone_v1.0-01.png">
            <a:extLst>
              <a:ext uri="{FF2B5EF4-FFF2-40B4-BE49-F238E27FC236}">
                <a16:creationId xmlns:a16="http://schemas.microsoft.com/office/drawing/2014/main" id="{372BE58F-D68B-6FF5-8F67-EB79A1C2EF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>
            <a:extLst>
              <a:ext uri="{FF2B5EF4-FFF2-40B4-BE49-F238E27FC236}">
                <a16:creationId xmlns:a16="http://schemas.microsoft.com/office/drawing/2014/main" id="{2082E9FC-6DDF-5600-9D9F-212FBD235E99}"/>
              </a:ext>
            </a:extLst>
          </p:cNvPr>
          <p:cNvSpPr/>
          <p:nvPr/>
        </p:nvSpPr>
        <p:spPr>
          <a:xfrm>
            <a:off x="0" y="467460"/>
            <a:ext cx="9143999" cy="0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 dirty="0"/>
          </a:p>
        </p:txBody>
      </p:sp>
      <p:sp>
        <p:nvSpPr>
          <p:cNvPr id="7" name="PHASE DIMMER &amp; ACTUATORS">
            <a:extLst>
              <a:ext uri="{FF2B5EF4-FFF2-40B4-BE49-F238E27FC236}">
                <a16:creationId xmlns:a16="http://schemas.microsoft.com/office/drawing/2014/main" id="{16506727-598E-6E5A-5E0C-2C0FE61F8DDF}"/>
              </a:ext>
            </a:extLst>
          </p:cNvPr>
          <p:cNvSpPr txBox="1"/>
          <p:nvPr/>
        </p:nvSpPr>
        <p:spPr>
          <a:xfrm>
            <a:off x="416039" y="105235"/>
            <a:ext cx="6503789" cy="273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797979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CH" sz="1172" dirty="0"/>
              <a:t>Relay Modules DALI-2 – RM8</a:t>
            </a:r>
            <a:endParaRPr sz="1172" dirty="0"/>
          </a:p>
        </p:txBody>
      </p:sp>
      <p:sp>
        <p:nvSpPr>
          <p:cNvPr id="12" name="1.…">
            <a:extLst>
              <a:ext uri="{FF2B5EF4-FFF2-40B4-BE49-F238E27FC236}">
                <a16:creationId xmlns:a16="http://schemas.microsoft.com/office/drawing/2014/main" id="{5375E99C-E03F-AE06-CCEF-C163FC0B1C8D}"/>
              </a:ext>
            </a:extLst>
          </p:cNvPr>
          <p:cNvSpPr/>
          <p:nvPr/>
        </p:nvSpPr>
        <p:spPr>
          <a:xfrm>
            <a:off x="5940755" y="763844"/>
            <a:ext cx="1612085" cy="1580115"/>
          </a:xfrm>
          <a:prstGeom prst="ellipse">
            <a:avLst/>
          </a:prstGeom>
          <a:solidFill>
            <a:srgbClr val="0076BA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/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sz="1100" dirty="0">
                <a:solidFill>
                  <a:schemeClr val="bg1"/>
                </a:solidFill>
              </a:rPr>
              <a:t>1.</a:t>
            </a:r>
          </a:p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100" dirty="0">
                <a:solidFill>
                  <a:schemeClr val="bg1"/>
                </a:solidFill>
              </a:rPr>
              <a:t>Currently not supported DALI-2 functions 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490583B5-1D5F-00B8-92D0-FB321408EB69}"/>
              </a:ext>
            </a:extLst>
          </p:cNvPr>
          <p:cNvSpPr/>
          <p:nvPr/>
        </p:nvSpPr>
        <p:spPr>
          <a:xfrm flipV="1">
            <a:off x="4923563" y="1895960"/>
            <a:ext cx="1079421" cy="545577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14" name="1.…">
            <a:extLst>
              <a:ext uri="{FF2B5EF4-FFF2-40B4-BE49-F238E27FC236}">
                <a16:creationId xmlns:a16="http://schemas.microsoft.com/office/drawing/2014/main" id="{DC2F7C13-B3A3-7558-32ED-11FEBBF6F0A6}"/>
              </a:ext>
            </a:extLst>
          </p:cNvPr>
          <p:cNvSpPr/>
          <p:nvPr/>
        </p:nvSpPr>
        <p:spPr>
          <a:xfrm>
            <a:off x="7107024" y="2067442"/>
            <a:ext cx="1688786" cy="1580116"/>
          </a:xfrm>
          <a:prstGeom prst="ellipse">
            <a:avLst/>
          </a:prstGeom>
          <a:solidFill>
            <a:srgbClr val="0076BA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/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de-AT" sz="1100" dirty="0">
                <a:solidFill>
                  <a:schemeClr val="bg1"/>
                </a:solidFill>
              </a:rPr>
              <a:t>2</a:t>
            </a:r>
            <a:r>
              <a:rPr sz="1100" dirty="0">
                <a:solidFill>
                  <a:schemeClr val="bg1"/>
                </a:solidFill>
              </a:rPr>
              <a:t>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100" dirty="0">
                <a:solidFill>
                  <a:schemeClr val="bg1"/>
                </a:solidFill>
              </a:rPr>
              <a:t>Definition of switching behaviour with VDAP – 2 thresholds for each dimming direction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65D81A8B-72F4-B5B1-7986-4A237BE45997}"/>
              </a:ext>
            </a:extLst>
          </p:cNvPr>
          <p:cNvSpPr/>
          <p:nvPr/>
        </p:nvSpPr>
        <p:spPr>
          <a:xfrm flipV="1">
            <a:off x="4923562" y="3049538"/>
            <a:ext cx="2183461" cy="426537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D80EEF-DC6B-1DD4-AC20-17729521E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90" y="814931"/>
            <a:ext cx="4575373" cy="3762347"/>
          </a:xfrm>
          <a:prstGeom prst="rect">
            <a:avLst/>
          </a:prstGeom>
        </p:spPr>
      </p:pic>
      <p:sp>
        <p:nvSpPr>
          <p:cNvPr id="8" name="Line">
            <a:extLst>
              <a:ext uri="{FF2B5EF4-FFF2-40B4-BE49-F238E27FC236}">
                <a16:creationId xmlns:a16="http://schemas.microsoft.com/office/drawing/2014/main" id="{804628DB-5119-9CD3-0479-20B687E276E8}"/>
              </a:ext>
            </a:extLst>
          </p:cNvPr>
          <p:cNvSpPr/>
          <p:nvPr/>
        </p:nvSpPr>
        <p:spPr>
          <a:xfrm>
            <a:off x="4874090" y="4245629"/>
            <a:ext cx="2133332" cy="384025"/>
          </a:xfrm>
          <a:prstGeom prst="line">
            <a:avLst/>
          </a:prstGeom>
          <a:ln w="254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9" name="1.…">
            <a:extLst>
              <a:ext uri="{FF2B5EF4-FFF2-40B4-BE49-F238E27FC236}">
                <a16:creationId xmlns:a16="http://schemas.microsoft.com/office/drawing/2014/main" id="{54A9A891-FCAE-3AD9-321D-95C4BBF04B1E}"/>
              </a:ext>
            </a:extLst>
          </p:cNvPr>
          <p:cNvSpPr/>
          <p:nvPr/>
        </p:nvSpPr>
        <p:spPr>
          <a:xfrm>
            <a:off x="7007422" y="3943940"/>
            <a:ext cx="1688786" cy="1580116"/>
          </a:xfrm>
          <a:prstGeom prst="ellipse">
            <a:avLst/>
          </a:prstGeom>
          <a:solidFill>
            <a:srgbClr val="0076BA"/>
          </a:solidFill>
          <a:ln w="25400">
            <a:solidFill>
              <a:schemeClr val="accent1">
                <a:lumOff val="-1357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/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de-AT" sz="1100" dirty="0">
                <a:solidFill>
                  <a:schemeClr val="bg1"/>
                </a:solidFill>
              </a:rPr>
              <a:t>3</a:t>
            </a:r>
            <a:r>
              <a:rPr sz="1100" dirty="0">
                <a:solidFill>
                  <a:schemeClr val="bg1"/>
                </a:solidFill>
              </a:rPr>
              <a:t>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94"/>
              </a:spcBef>
              <a:defRPr sz="15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100" dirty="0">
                <a:solidFill>
                  <a:schemeClr val="bg1"/>
                </a:solidFill>
              </a:rPr>
              <a:t>Coming soon - already in test with  newest firmware; For delay relay function</a:t>
            </a:r>
          </a:p>
        </p:txBody>
      </p:sp>
    </p:spTree>
    <p:extLst>
      <p:ext uri="{BB962C8B-B14F-4D97-AF65-F5344CB8AC3E}">
        <p14:creationId xmlns:p14="http://schemas.microsoft.com/office/powerpoint/2010/main" val="25665625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lunatone_v1.0-01.png" descr="logo_lunatone_v1.0-01.png">
            <a:extLst>
              <a:ext uri="{FF2B5EF4-FFF2-40B4-BE49-F238E27FC236}">
                <a16:creationId xmlns:a16="http://schemas.microsoft.com/office/drawing/2014/main" id="{372BE58F-D68B-6FF5-8F67-EB79A1C2EF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>
            <a:extLst>
              <a:ext uri="{FF2B5EF4-FFF2-40B4-BE49-F238E27FC236}">
                <a16:creationId xmlns:a16="http://schemas.microsoft.com/office/drawing/2014/main" id="{2082E9FC-6DDF-5600-9D9F-212FBD235E99}"/>
              </a:ext>
            </a:extLst>
          </p:cNvPr>
          <p:cNvSpPr/>
          <p:nvPr/>
        </p:nvSpPr>
        <p:spPr>
          <a:xfrm>
            <a:off x="0" y="467460"/>
            <a:ext cx="9143999" cy="0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 dirty="0"/>
          </a:p>
        </p:txBody>
      </p:sp>
      <p:sp>
        <p:nvSpPr>
          <p:cNvPr id="7" name="PHASE DIMMER &amp; ACTUATORS">
            <a:extLst>
              <a:ext uri="{FF2B5EF4-FFF2-40B4-BE49-F238E27FC236}">
                <a16:creationId xmlns:a16="http://schemas.microsoft.com/office/drawing/2014/main" id="{16506727-598E-6E5A-5E0C-2C0FE61F8DDF}"/>
              </a:ext>
            </a:extLst>
          </p:cNvPr>
          <p:cNvSpPr txBox="1"/>
          <p:nvPr/>
        </p:nvSpPr>
        <p:spPr>
          <a:xfrm>
            <a:off x="416039" y="105235"/>
            <a:ext cx="6503789" cy="273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797979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CH" sz="1172" dirty="0"/>
              <a:t>Relay Modules DALI-2 – RM8</a:t>
            </a:r>
            <a:endParaRPr sz="1172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2297A8-BFA1-EF75-8B36-FE5114E68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89" y="759273"/>
            <a:ext cx="3515131" cy="13657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E8ACC5A-A025-2A3D-018F-AD7934B82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89" y="2323150"/>
            <a:ext cx="3508726" cy="13570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9D5AD90-DAE9-4965-1084-33C81A415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28" y="3929772"/>
            <a:ext cx="3566791" cy="137500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656333-B5CB-DAC4-354B-DB16800A6AB7}"/>
              </a:ext>
            </a:extLst>
          </p:cNvPr>
          <p:cNvSpPr txBox="1">
            <a:spLocks/>
          </p:cNvSpPr>
          <p:nvPr/>
        </p:nvSpPr>
        <p:spPr>
          <a:xfrm>
            <a:off x="4159694" y="740427"/>
            <a:ext cx="4069981" cy="1255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16275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pPr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Same threshold for ON/OFF at Up/Down dimming</a:t>
            </a:r>
          </a:p>
          <a:p>
            <a:pPr marL="0" indent="0" hangingPunct="1">
              <a:spcBef>
                <a:spcPts val="600"/>
              </a:spcBef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	Typical UseCase: e.g. synchronised on-switching in case 	 of ballast /devices with non-zero on/off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79E6E04-27BA-1242-C725-00352096C9E1}"/>
              </a:ext>
            </a:extLst>
          </p:cNvPr>
          <p:cNvSpPr txBox="1">
            <a:spLocks/>
          </p:cNvSpPr>
          <p:nvPr/>
        </p:nvSpPr>
        <p:spPr>
          <a:xfrm>
            <a:off x="4159694" y="2229747"/>
            <a:ext cx="4069981" cy="1255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16275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pPr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Hysteresis for ON/OFF at Up/Down dimming</a:t>
            </a:r>
          </a:p>
          <a:p>
            <a:pPr marL="0" indent="0" hangingPunct="1">
              <a:spcBef>
                <a:spcPts val="600"/>
              </a:spcBef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	Typical UseCase: e.g. Hysteresis for simple daylight 	harvesting 	systems 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0F39CC3-1500-3D69-E311-18B36ECF48CC}"/>
              </a:ext>
            </a:extLst>
          </p:cNvPr>
          <p:cNvSpPr txBox="1">
            <a:spLocks/>
          </p:cNvSpPr>
          <p:nvPr/>
        </p:nvSpPr>
        <p:spPr>
          <a:xfrm>
            <a:off x="4159693" y="3869984"/>
            <a:ext cx="4069981" cy="1255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16275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pPr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Pulse for ON/OFF at Up/Down dimming</a:t>
            </a:r>
          </a:p>
          <a:p>
            <a:pPr marL="0" indent="0" hangingPunct="1">
              <a:spcBef>
                <a:spcPts val="600"/>
              </a:spcBef>
              <a:buNone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   	Typical UseCase: e.g. isolated contacts as interface to 	other	systems; pulse interfaces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2001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5EC60BB-0E33-EDD6-267F-7708274E6D61}"/>
              </a:ext>
            </a:extLst>
          </p:cNvPr>
          <p:cNvSpPr/>
          <p:nvPr/>
        </p:nvSpPr>
        <p:spPr>
          <a:xfrm>
            <a:off x="4499749" y="3656563"/>
            <a:ext cx="4258680" cy="1757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3ECB24F-22D3-A43A-AE2E-9B5058AE1419}"/>
              </a:ext>
            </a:extLst>
          </p:cNvPr>
          <p:cNvSpPr/>
          <p:nvPr/>
        </p:nvSpPr>
        <p:spPr>
          <a:xfrm>
            <a:off x="4499749" y="949755"/>
            <a:ext cx="4213681" cy="24252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logo_lunatone_v1.0-01.png" descr="logo_lunatone_v1.0-01.png">
            <a:extLst>
              <a:ext uri="{FF2B5EF4-FFF2-40B4-BE49-F238E27FC236}">
                <a16:creationId xmlns:a16="http://schemas.microsoft.com/office/drawing/2014/main" id="{ED2054B8-91DE-4A42-9D43-5C24A99DF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Line">
            <a:extLst>
              <a:ext uri="{FF2B5EF4-FFF2-40B4-BE49-F238E27FC236}">
                <a16:creationId xmlns:a16="http://schemas.microsoft.com/office/drawing/2014/main" id="{BF5AAA6B-5E06-124A-B98D-CB2AD03C278D}"/>
              </a:ext>
            </a:extLst>
          </p:cNvPr>
          <p:cNvSpPr/>
          <p:nvPr/>
        </p:nvSpPr>
        <p:spPr>
          <a:xfrm>
            <a:off x="-5166" y="409613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20" name="INPUT DEVICES, CONTROL UNITS &amp; SENSORS">
            <a:extLst>
              <a:ext uri="{FF2B5EF4-FFF2-40B4-BE49-F238E27FC236}">
                <a16:creationId xmlns:a16="http://schemas.microsoft.com/office/drawing/2014/main" id="{3B854FEE-E606-734A-AFD8-555412902E8F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AT" sz="1172" dirty="0"/>
              <a:t>Marketing Tools </a:t>
            </a:r>
            <a:endParaRPr sz="1172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565683E-F7B2-7AAB-E5A5-69375989A90D}"/>
              </a:ext>
            </a:extLst>
          </p:cNvPr>
          <p:cNvSpPr txBox="1">
            <a:spLocks/>
          </p:cNvSpPr>
          <p:nvPr/>
        </p:nvSpPr>
        <p:spPr>
          <a:xfrm>
            <a:off x="541167" y="675770"/>
            <a:ext cx="8332517" cy="480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16275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pPr marL="0" indent="0" algn="ctr" hangingPunct="1">
              <a:spcBef>
                <a:spcPts val="600"/>
              </a:spcBef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Lunatone Training offer</a:t>
            </a:r>
          </a:p>
          <a:p>
            <a:pPr marL="0" indent="0" algn="ctr" hangingPunct="1">
              <a:spcBef>
                <a:spcPts val="600"/>
              </a:spcBef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DALI Lighting Controls Training</a:t>
            </a:r>
          </a:p>
          <a:p>
            <a:pPr lvl="2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Lunatone Product training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969D84-ED10-78BE-F6D9-0ACF7692E085}"/>
              </a:ext>
            </a:extLst>
          </p:cNvPr>
          <p:cNvSpPr txBox="1"/>
          <p:nvPr/>
        </p:nvSpPr>
        <p:spPr>
          <a:xfrm>
            <a:off x="4673784" y="973070"/>
            <a:ext cx="3505768" cy="23262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Target group: </a:t>
            </a: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electrical contractor, everybody interested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Content: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DALI Basics</a:t>
            </a:r>
          </a:p>
          <a:p>
            <a:pPr lvl="1" indent="0" algn="l" defTabSz="584200"/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Lunatone product portfolio</a:t>
            </a:r>
          </a:p>
          <a:p>
            <a:pPr lvl="1" indent="0" algn="l" defTabSz="584200"/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Concept Lunatone controls / examples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Hands on training1: application broadcast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Hands on training2: application addressed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Configuration with DALI cockpit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Error diagnosis &amp; tests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Places &amp; Dates: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21.06.2023 Berlin (German)</a:t>
            </a:r>
          </a:p>
          <a:p>
            <a:pPr lvl="1" indent="0" algn="l" defTabSz="584200"/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22.06.2023 Hannover (German) </a:t>
            </a:r>
          </a:p>
          <a:p>
            <a:pPr lvl="1" indent="0" algn="l" defTabSz="584200"/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next </a:t>
            </a:r>
            <a:r>
              <a:rPr lang="en-GB" sz="700" b="0" dirty="0" err="1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Costs: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700" b="0" dirty="0">
                <a:latin typeface="Arial" panose="020B0604020202020204" pitchFamily="34" charset="0"/>
                <a:cs typeface="Arial" panose="020B0604020202020204" pitchFamily="34" charset="0"/>
              </a:rPr>
              <a:t>        -  490€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6C4D5F-401D-5EEE-B1DE-EE753EA2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99" y="1487066"/>
            <a:ext cx="2253823" cy="150254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90131B1-CAE4-BC1C-1BFB-53FB09ACA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108" y="3867746"/>
            <a:ext cx="1669724" cy="164413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E85A90-3B6D-32AD-1675-86FDD5E4DA9D}"/>
              </a:ext>
            </a:extLst>
          </p:cNvPr>
          <p:cNvSpPr txBox="1"/>
          <p:nvPr/>
        </p:nvSpPr>
        <p:spPr>
          <a:xfrm>
            <a:off x="4621078" y="4087923"/>
            <a:ext cx="4137351" cy="8104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Target group: </a:t>
            </a:r>
            <a:r>
              <a:rPr lang="en-GB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KeyAccount</a:t>
            </a: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, sales partner, customer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Content: </a:t>
            </a: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to be defined, customer requests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Places &amp; Dates: </a:t>
            </a: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defined per appointment / availability of </a:t>
            </a:r>
            <a:r>
              <a:rPr lang="en-GB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endParaRPr lang="en-GB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0700E90-1BBD-E5B0-E739-C8ED6B141B16}"/>
              </a:ext>
            </a:extLst>
          </p:cNvPr>
          <p:cNvCxnSpPr>
            <a:cxnSpLocks/>
          </p:cNvCxnSpPr>
          <p:nvPr/>
        </p:nvCxnSpPr>
        <p:spPr>
          <a:xfrm>
            <a:off x="687092" y="3507618"/>
            <a:ext cx="8026338" cy="4611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6640981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657CCFB-2CC3-0F6A-1387-B60E76688C92}"/>
              </a:ext>
            </a:extLst>
          </p:cNvPr>
          <p:cNvSpPr txBox="1"/>
          <p:nvPr/>
        </p:nvSpPr>
        <p:spPr>
          <a:xfrm>
            <a:off x="2980124" y="1890878"/>
            <a:ext cx="5617311" cy="3180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00"/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E5E172-7CCE-422D-0CF5-5DEEBFED4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0" y="698576"/>
            <a:ext cx="2040131" cy="24988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CA1578C-C09D-8E10-8618-6B016CE7F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40" y="3481057"/>
            <a:ext cx="2063071" cy="173031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EA4050C-3FB6-63F9-FC8E-97754B337265}"/>
              </a:ext>
            </a:extLst>
          </p:cNvPr>
          <p:cNvSpPr txBox="1"/>
          <p:nvPr/>
        </p:nvSpPr>
        <p:spPr>
          <a:xfrm>
            <a:off x="2702781" y="934683"/>
            <a:ext cx="617199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Inter Regular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The Lunatone </a:t>
            </a:r>
            <a:r>
              <a:rPr lang="en-GB" sz="1200" dirty="0">
                <a:solidFill>
                  <a:schemeClr val="tx1"/>
                </a:solidFill>
                <a:latin typeface="Inter Regular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Inter Regular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raining </a:t>
            </a:r>
            <a:r>
              <a:rPr lang="en-GB" sz="1200" dirty="0">
                <a:solidFill>
                  <a:schemeClr val="tx1"/>
                </a:solidFill>
                <a:latin typeface="Inter Regular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GB" sz="12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Inter Regular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ase contains the most frequently used modules from the Lunatone portfolio and is perfect for product and DALI trainings</a:t>
            </a:r>
            <a:r>
              <a:rPr lang="en-GB" sz="1200" dirty="0">
                <a:solidFill>
                  <a:schemeClr val="tx1"/>
                </a:solidFill>
                <a:latin typeface="Inter Regular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dirty="0">
                <a:solidFill>
                  <a:schemeClr val="tx1"/>
                </a:solidFill>
                <a:latin typeface="Inter Regular"/>
                <a:ea typeface="Calibri" panose="020F0502020204030204" pitchFamily="34" charset="0"/>
                <a:cs typeface="Arial" panose="020B0604020202020204" pitchFamily="34" charset="0"/>
              </a:rPr>
              <a:t>The latest version also has a DALI terminal for connecting external DALI devices or luminaires.</a:t>
            </a:r>
            <a:endParaRPr kumimoji="0" lang="en-GB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r Regular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332739D-5829-BDAD-F0F4-B47F4E3D4BC6}"/>
              </a:ext>
            </a:extLst>
          </p:cNvPr>
          <p:cNvSpPr txBox="1"/>
          <p:nvPr/>
        </p:nvSpPr>
        <p:spPr>
          <a:xfrm>
            <a:off x="4375323" y="469357"/>
            <a:ext cx="300013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Lunatone Training Case 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05DA933-5EEC-7D32-1658-AF52A32FCBF8}"/>
              </a:ext>
            </a:extLst>
          </p:cNvPr>
          <p:cNvSpPr txBox="1"/>
          <p:nvPr/>
        </p:nvSpPr>
        <p:spPr>
          <a:xfrm>
            <a:off x="3287405" y="2078578"/>
            <a:ext cx="2501374" cy="2708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Content: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DALI-2 Touchpanel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DALI-2 Display 4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DALI-2 Rot Touch 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DALI-2 Switch Cross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DALI-2 CS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4 LED Stripes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 USB mini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DALI-2 PS2 80mA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 RTC Timer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 CDC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DALI-2 Ch LED Dimmer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 CW-WW LED Dimmer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 RGBW LED Dimmer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DALI-2 RM8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 Jalousie</a:t>
            </a:r>
          </a:p>
          <a:p>
            <a:pPr marL="260433" indent="-260433" algn="l"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DALI-2 BT5 Room Controller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1925261-8EFD-290F-7496-A274B4A4F164}"/>
              </a:ext>
            </a:extLst>
          </p:cNvPr>
          <p:cNvSpPr txBox="1"/>
          <p:nvPr/>
        </p:nvSpPr>
        <p:spPr>
          <a:xfrm>
            <a:off x="6451865" y="4163592"/>
            <a:ext cx="1821243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r Regular"/>
                <a:cs typeface="Arial" panose="020B0604020202020204" pitchFamily="34" charset="0"/>
                <a:sym typeface="Helvetica Neue"/>
              </a:rPr>
              <a:t>Price: 1.792€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2CB5E60-59E7-1701-8F96-CD496554E6B8}"/>
              </a:ext>
            </a:extLst>
          </p:cNvPr>
          <p:cNvSpPr txBox="1"/>
          <p:nvPr/>
        </p:nvSpPr>
        <p:spPr>
          <a:xfrm>
            <a:off x="6731472" y="4428810"/>
            <a:ext cx="1772121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Delivery time</a:t>
            </a:r>
            <a:r>
              <a:rPr kumimoji="0" lang="en-GB" sz="1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r Regular"/>
                <a:cs typeface="Arial" panose="020B0604020202020204" pitchFamily="34" charset="0"/>
                <a:sym typeface="Helvetica Neue"/>
              </a:rPr>
              <a:t>: 4 </a:t>
            </a: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weeks</a:t>
            </a:r>
            <a:endParaRPr kumimoji="0" lang="en-GB" sz="1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r Regular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4073BA0-9029-82E6-C06C-ADF30C27819C}"/>
              </a:ext>
            </a:extLst>
          </p:cNvPr>
          <p:cNvSpPr txBox="1"/>
          <p:nvPr/>
        </p:nvSpPr>
        <p:spPr>
          <a:xfrm>
            <a:off x="6703132" y="4685290"/>
            <a:ext cx="182880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dirty="0">
                <a:solidFill>
                  <a:schemeClr val="tx1"/>
                </a:solidFill>
                <a:latin typeface="Inter Regular"/>
                <a:cs typeface="Arial" panose="020B0604020202020204" pitchFamily="34" charset="0"/>
              </a:rPr>
              <a:t>Article</a:t>
            </a:r>
            <a:r>
              <a:rPr kumimoji="0" lang="en-GB" sz="1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r Regular"/>
                <a:cs typeface="Arial" panose="020B0604020202020204" pitchFamily="34" charset="0"/>
                <a:sym typeface="Helvetica Neue"/>
              </a:rPr>
              <a:t> number: SK V01</a:t>
            </a:r>
          </a:p>
        </p:txBody>
      </p:sp>
      <p:pic>
        <p:nvPicPr>
          <p:cNvPr id="2" name="logo_lunatone_v1.0-01.png" descr="logo_lunatone_v1.0-01.png">
            <a:extLst>
              <a:ext uri="{FF2B5EF4-FFF2-40B4-BE49-F238E27FC236}">
                <a16:creationId xmlns:a16="http://schemas.microsoft.com/office/drawing/2014/main" id="{52CD8E3E-C084-A81E-9065-0961211B41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ne">
            <a:extLst>
              <a:ext uri="{FF2B5EF4-FFF2-40B4-BE49-F238E27FC236}">
                <a16:creationId xmlns:a16="http://schemas.microsoft.com/office/drawing/2014/main" id="{61D0C7F5-B02F-E8D4-EA50-E6C0CA8A2360}"/>
              </a:ext>
            </a:extLst>
          </p:cNvPr>
          <p:cNvSpPr/>
          <p:nvPr/>
        </p:nvSpPr>
        <p:spPr>
          <a:xfrm>
            <a:off x="-5166" y="409613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6" name="INPUT DEVICES, CONTROL UNITS &amp; SENSORS">
            <a:extLst>
              <a:ext uri="{FF2B5EF4-FFF2-40B4-BE49-F238E27FC236}">
                <a16:creationId xmlns:a16="http://schemas.microsoft.com/office/drawing/2014/main" id="{0AB22053-E5C4-EE24-5A93-DC79C4A5B981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AT" sz="1172" dirty="0"/>
              <a:t>Marketing Tools </a:t>
            </a:r>
            <a:endParaRPr sz="1172" dirty="0"/>
          </a:p>
        </p:txBody>
      </p:sp>
    </p:spTree>
    <p:extLst>
      <p:ext uri="{BB962C8B-B14F-4D97-AF65-F5344CB8AC3E}">
        <p14:creationId xmlns:p14="http://schemas.microsoft.com/office/powerpoint/2010/main" val="22707790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1EA4050C-3FB6-63F9-FC8E-97754B337265}"/>
              </a:ext>
            </a:extLst>
          </p:cNvPr>
          <p:cNvSpPr txBox="1"/>
          <p:nvPr/>
        </p:nvSpPr>
        <p:spPr>
          <a:xfrm>
            <a:off x="723254" y="1159155"/>
            <a:ext cx="790930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00"/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In </a:t>
            </a:r>
            <a:r>
              <a:rPr lang="en-GB" sz="12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 to provide you marketing and training documents with practical examples in future, we need your help!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dirty="0">
                <a:solidFill>
                  <a:schemeClr val="tx1"/>
                </a:solidFill>
                <a:latin typeface="Inter Regular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GB" sz="1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Inter Regular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332739D-5829-BDAD-F0F4-B47F4E3D4BC6}"/>
              </a:ext>
            </a:extLst>
          </p:cNvPr>
          <p:cNvSpPr txBox="1"/>
          <p:nvPr/>
        </p:nvSpPr>
        <p:spPr>
          <a:xfrm>
            <a:off x="2169764" y="589369"/>
            <a:ext cx="475624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Application projects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&amp; examples</a:t>
            </a:r>
            <a:r>
              <a:rPr kumimoji="0" lang="en-GB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logo_lunatone_v1.0-01.png" descr="logo_lunatone_v1.0-01.png">
            <a:extLst>
              <a:ext uri="{FF2B5EF4-FFF2-40B4-BE49-F238E27FC236}">
                <a16:creationId xmlns:a16="http://schemas.microsoft.com/office/drawing/2014/main" id="{52CD8E3E-C084-A81E-9065-0961211B41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ne">
            <a:extLst>
              <a:ext uri="{FF2B5EF4-FFF2-40B4-BE49-F238E27FC236}">
                <a16:creationId xmlns:a16="http://schemas.microsoft.com/office/drawing/2014/main" id="{61D0C7F5-B02F-E8D4-EA50-E6C0CA8A2360}"/>
              </a:ext>
            </a:extLst>
          </p:cNvPr>
          <p:cNvSpPr/>
          <p:nvPr/>
        </p:nvSpPr>
        <p:spPr>
          <a:xfrm>
            <a:off x="-5166" y="409613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6" name="INPUT DEVICES, CONTROL UNITS &amp; SENSORS">
            <a:extLst>
              <a:ext uri="{FF2B5EF4-FFF2-40B4-BE49-F238E27FC236}">
                <a16:creationId xmlns:a16="http://schemas.microsoft.com/office/drawing/2014/main" id="{0AB22053-E5C4-EE24-5A93-DC79C4A5B981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AT" sz="1172" dirty="0"/>
              <a:t>Marketing Tools </a:t>
            </a:r>
            <a:endParaRPr sz="1172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C4791-FC11-982D-FF54-EA2FC9AFD53F}"/>
              </a:ext>
            </a:extLst>
          </p:cNvPr>
          <p:cNvSpPr txBox="1"/>
          <p:nvPr/>
        </p:nvSpPr>
        <p:spPr>
          <a:xfrm>
            <a:off x="511444" y="1814669"/>
            <a:ext cx="2552055" cy="3488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28600" indent="-228600" algn="l" defTabSz="584200">
              <a:buAutoNum type="arabicPeriod"/>
            </a:pPr>
            <a:r>
              <a:rPr kumimoji="0" lang="en-GB" sz="1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We asked you 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sample projects, with s</a:t>
            </a:r>
            <a:r>
              <a:rPr kumimoji="0" lang="en-GB" sz="1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ome basic information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1855A96-56BE-F834-2C8C-9758A43EDCE8}"/>
              </a:ext>
            </a:extLst>
          </p:cNvPr>
          <p:cNvSpPr txBox="1"/>
          <p:nvPr/>
        </p:nvSpPr>
        <p:spPr>
          <a:xfrm>
            <a:off x="3319220" y="1825422"/>
            <a:ext cx="2552055" cy="3488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00"/>
            <a:r>
              <a:rPr kumimoji="0" lang="en-GB" sz="1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2. Usage of your project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examples</a:t>
            </a:r>
          </a:p>
          <a:p>
            <a:pPr algn="l" defTabSz="584200"/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reports</a:t>
            </a: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examples</a:t>
            </a: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Brochure </a:t>
            </a: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LinkedIn posts</a:t>
            </a: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4298126-CA61-EB13-4654-EF8E9B695DDD}"/>
              </a:ext>
            </a:extLst>
          </p:cNvPr>
          <p:cNvSpPr txBox="1"/>
          <p:nvPr/>
        </p:nvSpPr>
        <p:spPr>
          <a:xfrm>
            <a:off x="6126996" y="1817587"/>
            <a:ext cx="2552055" cy="34881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00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GB" sz="1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. Co-marketing of your C</a:t>
            </a:r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ompany &amp; </a:t>
            </a:r>
          </a:p>
          <a:p>
            <a:pPr algn="l" defTabSz="584200"/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Lunatone products </a:t>
            </a: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Multi-channel marketing, always with your brand name first</a:t>
            </a: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 list of partner projects</a:t>
            </a: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Shared costs for photo / report possible</a:t>
            </a: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l" defTabSz="584200">
              <a:buFont typeface="Arial" panose="020B0604020202020204" pitchFamily="34" charset="0"/>
              <a:buChar char="•"/>
            </a:pPr>
            <a:r>
              <a:rPr lang="en-GB" sz="10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Benefit from examples in other regions</a:t>
            </a:r>
          </a:p>
          <a:p>
            <a:pPr algn="l" defTabSz="584200"/>
            <a:endParaRPr lang="en-GB" sz="1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defTabSz="584200"/>
            <a:endParaRPr lang="en-GB" sz="1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000" dirty="0">
              <a:solidFill>
                <a:schemeClr val="tx1"/>
              </a:solidFill>
              <a:latin typeface="Inter Regular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769DB9-E417-6B6C-2877-AAB2A82C5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54" y="2302719"/>
            <a:ext cx="2003695" cy="29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4981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31A8E1E-C738-1EF3-B5BA-D88A0CB44D34}"/>
              </a:ext>
            </a:extLst>
          </p:cNvPr>
          <p:cNvSpPr/>
          <p:nvPr/>
        </p:nvSpPr>
        <p:spPr>
          <a:xfrm>
            <a:off x="4773478" y="3971885"/>
            <a:ext cx="3729925" cy="1262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B31378-C76B-B92D-9155-776AFD51A0AF}"/>
              </a:ext>
            </a:extLst>
          </p:cNvPr>
          <p:cNvSpPr/>
          <p:nvPr/>
        </p:nvSpPr>
        <p:spPr>
          <a:xfrm>
            <a:off x="4773478" y="2500350"/>
            <a:ext cx="3729925" cy="1262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FE67F72-CFDE-37DB-D39F-B3B872286424}"/>
              </a:ext>
            </a:extLst>
          </p:cNvPr>
          <p:cNvSpPr/>
          <p:nvPr/>
        </p:nvSpPr>
        <p:spPr>
          <a:xfrm>
            <a:off x="4773478" y="1043553"/>
            <a:ext cx="3729925" cy="1262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" name="logo_lunatone_v1.0-01.png" descr="logo_lunatone_v1.0-01.png">
            <a:extLst>
              <a:ext uri="{FF2B5EF4-FFF2-40B4-BE49-F238E27FC236}">
                <a16:creationId xmlns:a16="http://schemas.microsoft.com/office/drawing/2014/main" id="{ED2054B8-91DE-4A42-9D43-5C24A99DF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Line">
            <a:extLst>
              <a:ext uri="{FF2B5EF4-FFF2-40B4-BE49-F238E27FC236}">
                <a16:creationId xmlns:a16="http://schemas.microsoft.com/office/drawing/2014/main" id="{BF5AAA6B-5E06-124A-B98D-CB2AD03C278D}"/>
              </a:ext>
            </a:extLst>
          </p:cNvPr>
          <p:cNvSpPr/>
          <p:nvPr/>
        </p:nvSpPr>
        <p:spPr>
          <a:xfrm>
            <a:off x="-5166" y="409613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 dirty="0"/>
          </a:p>
        </p:txBody>
      </p:sp>
      <p:sp>
        <p:nvSpPr>
          <p:cNvPr id="20" name="INPUT DEVICES, CONTROL UNITS &amp; SENSORS">
            <a:extLst>
              <a:ext uri="{FF2B5EF4-FFF2-40B4-BE49-F238E27FC236}">
                <a16:creationId xmlns:a16="http://schemas.microsoft.com/office/drawing/2014/main" id="{3B854FEE-E606-734A-AFD8-555412902E8F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AT" sz="1172" dirty="0"/>
              <a:t>Marketing Tools </a:t>
            </a:r>
            <a:endParaRPr sz="1172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565683E-F7B2-7AAB-E5A5-69375989A90D}"/>
              </a:ext>
            </a:extLst>
          </p:cNvPr>
          <p:cNvSpPr txBox="1">
            <a:spLocks/>
          </p:cNvSpPr>
          <p:nvPr/>
        </p:nvSpPr>
        <p:spPr>
          <a:xfrm>
            <a:off x="687495" y="629775"/>
            <a:ext cx="8332517" cy="4861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70000" lnSpcReduction="20000"/>
          </a:bodyPr>
          <a:lstStyle>
            <a:lvl1pPr marL="16275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pPr marL="0" indent="0" hangingPunct="1">
              <a:buNone/>
            </a:pPr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Marketing tools planned:</a:t>
            </a: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Lunatone application presentations</a:t>
            </a:r>
          </a:p>
          <a:p>
            <a:pPr lvl="2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New Version of Lunatone Brochure</a:t>
            </a: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Lunatone New Products – Video in 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411" lvl="1" indent="0" hangingPunct="1">
              <a:spcBef>
                <a:spcPts val="600"/>
              </a:spcBef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https://www.youtube.com/watch?v=RWsRsXpFx7Y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hangingPunct="1"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5AAF8C-B2E9-80DC-5E08-76EC3903E0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917" t="4267" r="1917" b="-4267"/>
          <a:stretch/>
        </p:blipFill>
        <p:spPr>
          <a:xfrm>
            <a:off x="1408350" y="4023726"/>
            <a:ext cx="1592188" cy="122623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539197C-1A17-AF72-D413-BD7181145685}"/>
              </a:ext>
            </a:extLst>
          </p:cNvPr>
          <p:cNvSpPr txBox="1"/>
          <p:nvPr/>
        </p:nvSpPr>
        <p:spPr>
          <a:xfrm>
            <a:off x="4951136" y="4413158"/>
            <a:ext cx="33374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Introducing new products – features &amp; commissioning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    Starting: September 2023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06FA741-8FC9-687B-D4C3-004FE8CB9B0A}"/>
              </a:ext>
            </a:extLst>
          </p:cNvPr>
          <p:cNvSpPr txBox="1"/>
          <p:nvPr/>
        </p:nvSpPr>
        <p:spPr>
          <a:xfrm>
            <a:off x="4951136" y="2616118"/>
            <a:ext cx="1962076" cy="1010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Content: 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Application examples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Product portfolio overview 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product description</a:t>
            </a:r>
            <a:endParaRPr lang="en-GB" sz="1000" b="0" dirty="0">
              <a:cs typeface="Arial" panose="020B0604020202020204" pitchFamily="34" charset="0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Target release date: Aug/Sept 2023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24DA6BC-0C25-66B5-6360-E316C2998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816" y="2707860"/>
            <a:ext cx="657944" cy="9348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B7C58E7-ED16-FCC7-F34F-27E83DD88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7403" y="1552306"/>
            <a:ext cx="1342205" cy="75338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DABE869-1D89-C666-4423-387F5DCEC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048" y="1278963"/>
            <a:ext cx="1494196" cy="84188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C969D84-ED10-78BE-F6D9-0ACF7692E085}"/>
              </a:ext>
            </a:extLst>
          </p:cNvPr>
          <p:cNvSpPr txBox="1"/>
          <p:nvPr/>
        </p:nvSpPr>
        <p:spPr>
          <a:xfrm>
            <a:off x="4914973" y="1183177"/>
            <a:ext cx="2257028" cy="1010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Content: 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Customer demands per application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Application examples </a:t>
            </a:r>
          </a:p>
          <a:p>
            <a:pPr marL="171450" marR="0" indent="-1714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000" b="0" dirty="0">
                <a:latin typeface="Arial" panose="020B0604020202020204" pitchFamily="34" charset="0"/>
                <a:cs typeface="Arial" panose="020B0604020202020204" pitchFamily="34" charset="0"/>
              </a:rPr>
              <a:t>Reference projects</a:t>
            </a:r>
            <a:endParaRPr lang="en-GB" sz="1000" b="0" dirty="0">
              <a:cs typeface="Arial" panose="020B0604020202020204" pitchFamily="34" charset="0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Starting: July 2023</a:t>
            </a:r>
          </a:p>
        </p:txBody>
      </p:sp>
    </p:spTree>
    <p:extLst>
      <p:ext uri="{BB962C8B-B14F-4D97-AF65-F5344CB8AC3E}">
        <p14:creationId xmlns:p14="http://schemas.microsoft.com/office/powerpoint/2010/main" val="407717426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logo_lunatone_v1.0-01.png" descr="logo_lunatone_v1.0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563" y="4467041"/>
            <a:ext cx="2106877" cy="582537"/>
          </a:xfrm>
          <a:prstGeom prst="rect">
            <a:avLst/>
          </a:prstGeom>
          <a:ln w="12700">
            <a:miter lim="400000"/>
          </a:ln>
        </p:spPr>
      </p:pic>
      <p:sp>
        <p:nvSpPr>
          <p:cNvPr id="936" name="expertise and passion for advanced technologies…"/>
          <p:cNvSpPr txBox="1"/>
          <p:nvPr/>
        </p:nvSpPr>
        <p:spPr>
          <a:xfrm>
            <a:off x="2806427" y="4964099"/>
            <a:ext cx="3531148" cy="5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535704">
              <a:defRPr sz="1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61" dirty="0"/>
              <a:t>expertise and passion for advanced technologies </a:t>
            </a:r>
          </a:p>
          <a:p>
            <a:pPr defTabSz="535704">
              <a:defRPr sz="1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61" dirty="0"/>
              <a:t>and pioneering systems</a:t>
            </a:r>
          </a:p>
        </p:txBody>
      </p:sp>
      <p:pic>
        <p:nvPicPr>
          <p:cNvPr id="937" name="DALI Webslider.png" descr="DALI Webslide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481" y="2080447"/>
            <a:ext cx="2106877" cy="2000312"/>
          </a:xfrm>
          <a:prstGeom prst="rect">
            <a:avLst/>
          </a:prstGeom>
          <a:ln>
            <a:noFill/>
          </a:ln>
          <a:effectLst>
            <a:outerShdw blurRad="279400" dist="139700" dir="3300000" algn="tl" rotWithShape="0">
              <a:srgbClr val="333333">
                <a:alpha val="40000"/>
              </a:srgbClr>
            </a:outerShdw>
          </a:effectLst>
        </p:spPr>
      </p:pic>
      <p:pic>
        <p:nvPicPr>
          <p:cNvPr id="938" name="image8.png" descr="image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280" y="5255845"/>
            <a:ext cx="578678" cy="2387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41" name="Group"/>
          <p:cNvGrpSpPr/>
          <p:nvPr/>
        </p:nvGrpSpPr>
        <p:grpSpPr>
          <a:xfrm>
            <a:off x="4904532" y="5255845"/>
            <a:ext cx="639103" cy="238784"/>
            <a:chOff x="0" y="0"/>
            <a:chExt cx="1090735" cy="407521"/>
          </a:xfrm>
        </p:grpSpPr>
        <p:pic>
          <p:nvPicPr>
            <p:cNvPr id="939" name="Lunatone-DALI2-Thumbnail.png" descr="Lunatone-DALI2-Thumbnai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50" y="66829"/>
              <a:ext cx="1043386" cy="29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extrusionOk="0">
                  <a:moveTo>
                    <a:pt x="14518" y="7"/>
                  </a:moveTo>
                  <a:cubicBezTo>
                    <a:pt x="14474" y="43"/>
                    <a:pt x="14633" y="216"/>
                    <a:pt x="14986" y="506"/>
                  </a:cubicBezTo>
                  <a:cubicBezTo>
                    <a:pt x="16101" y="1419"/>
                    <a:pt x="17067" y="2681"/>
                    <a:pt x="17804" y="4140"/>
                  </a:cubicBezTo>
                  <a:cubicBezTo>
                    <a:pt x="17806" y="4143"/>
                    <a:pt x="17811" y="4167"/>
                    <a:pt x="17812" y="4169"/>
                  </a:cubicBezTo>
                  <a:cubicBezTo>
                    <a:pt x="17816" y="4177"/>
                    <a:pt x="17817" y="4162"/>
                    <a:pt x="17821" y="4169"/>
                  </a:cubicBezTo>
                  <a:cubicBezTo>
                    <a:pt x="18515" y="5554"/>
                    <a:pt x="19009" y="7110"/>
                    <a:pt x="19209" y="8683"/>
                  </a:cubicBezTo>
                  <a:cubicBezTo>
                    <a:pt x="19354" y="9823"/>
                    <a:pt x="19344" y="11519"/>
                    <a:pt x="19193" y="12669"/>
                  </a:cubicBezTo>
                  <a:cubicBezTo>
                    <a:pt x="19027" y="13929"/>
                    <a:pt x="18694" y="15144"/>
                    <a:pt x="18215" y="16275"/>
                  </a:cubicBezTo>
                  <a:cubicBezTo>
                    <a:pt x="18147" y="16437"/>
                    <a:pt x="18055" y="16629"/>
                    <a:pt x="17944" y="16861"/>
                  </a:cubicBezTo>
                  <a:cubicBezTo>
                    <a:pt x="17940" y="16868"/>
                    <a:pt x="17939" y="16883"/>
                    <a:pt x="17936" y="16890"/>
                  </a:cubicBezTo>
                  <a:cubicBezTo>
                    <a:pt x="17210" y="18387"/>
                    <a:pt x="16228" y="19717"/>
                    <a:pt x="15044" y="20730"/>
                  </a:cubicBezTo>
                  <a:cubicBezTo>
                    <a:pt x="14154" y="21490"/>
                    <a:pt x="14274" y="21571"/>
                    <a:pt x="15471" y="21023"/>
                  </a:cubicBezTo>
                  <a:cubicBezTo>
                    <a:pt x="18713" y="19538"/>
                    <a:pt x="20957" y="16223"/>
                    <a:pt x="21510" y="12142"/>
                  </a:cubicBezTo>
                  <a:cubicBezTo>
                    <a:pt x="21554" y="11815"/>
                    <a:pt x="21583" y="11521"/>
                    <a:pt x="21600" y="11233"/>
                  </a:cubicBezTo>
                  <a:cubicBezTo>
                    <a:pt x="21595" y="10614"/>
                    <a:pt x="21589" y="10321"/>
                    <a:pt x="21584" y="9914"/>
                  </a:cubicBezTo>
                  <a:cubicBezTo>
                    <a:pt x="21561" y="9639"/>
                    <a:pt x="21532" y="9355"/>
                    <a:pt x="21485" y="9035"/>
                  </a:cubicBezTo>
                  <a:cubicBezTo>
                    <a:pt x="21191" y="7016"/>
                    <a:pt x="20483" y="5220"/>
                    <a:pt x="19439" y="3730"/>
                  </a:cubicBezTo>
                  <a:cubicBezTo>
                    <a:pt x="19419" y="3700"/>
                    <a:pt x="19402" y="3671"/>
                    <a:pt x="19382" y="3642"/>
                  </a:cubicBezTo>
                  <a:cubicBezTo>
                    <a:pt x="18323" y="2161"/>
                    <a:pt x="16930" y="1003"/>
                    <a:pt x="15274" y="271"/>
                  </a:cubicBezTo>
                  <a:cubicBezTo>
                    <a:pt x="14815" y="69"/>
                    <a:pt x="14562" y="-29"/>
                    <a:pt x="14518" y="7"/>
                  </a:cubicBezTo>
                  <a:close/>
                  <a:moveTo>
                    <a:pt x="5694" y="7042"/>
                  </a:moveTo>
                  <a:lnTo>
                    <a:pt x="5759" y="7247"/>
                  </a:lnTo>
                  <a:cubicBezTo>
                    <a:pt x="5745" y="7159"/>
                    <a:pt x="5750" y="7089"/>
                    <a:pt x="5751" y="7042"/>
                  </a:cubicBezTo>
                  <a:lnTo>
                    <a:pt x="5694" y="7042"/>
                  </a:lnTo>
                  <a:close/>
                  <a:moveTo>
                    <a:pt x="20228" y="7042"/>
                  </a:moveTo>
                  <a:cubicBezTo>
                    <a:pt x="20446" y="7042"/>
                    <a:pt x="20512" y="7148"/>
                    <a:pt x="20672" y="7716"/>
                  </a:cubicBezTo>
                  <a:cubicBezTo>
                    <a:pt x="20994" y="8866"/>
                    <a:pt x="20909" y="10035"/>
                    <a:pt x="20368" y="12025"/>
                  </a:cubicBezTo>
                  <a:lnTo>
                    <a:pt x="20055" y="13168"/>
                  </a:lnTo>
                  <a:lnTo>
                    <a:pt x="20442" y="13109"/>
                  </a:lnTo>
                  <a:lnTo>
                    <a:pt x="20828" y="13080"/>
                  </a:lnTo>
                  <a:lnTo>
                    <a:pt x="20828" y="13754"/>
                  </a:lnTo>
                  <a:lnTo>
                    <a:pt x="20828" y="14428"/>
                  </a:lnTo>
                  <a:lnTo>
                    <a:pt x="20162" y="14487"/>
                  </a:lnTo>
                  <a:cubicBezTo>
                    <a:pt x="19746" y="14521"/>
                    <a:pt x="19477" y="14465"/>
                    <a:pt x="19456" y="14340"/>
                  </a:cubicBezTo>
                  <a:cubicBezTo>
                    <a:pt x="19413" y="14092"/>
                    <a:pt x="19545" y="13055"/>
                    <a:pt x="19620" y="13050"/>
                  </a:cubicBezTo>
                  <a:cubicBezTo>
                    <a:pt x="19718" y="13045"/>
                    <a:pt x="19815" y="12726"/>
                    <a:pt x="19792" y="12493"/>
                  </a:cubicBezTo>
                  <a:cubicBezTo>
                    <a:pt x="19780" y="12368"/>
                    <a:pt x="19918" y="11712"/>
                    <a:pt x="20096" y="11028"/>
                  </a:cubicBezTo>
                  <a:cubicBezTo>
                    <a:pt x="20382" y="9935"/>
                    <a:pt x="20419" y="9699"/>
                    <a:pt x="20409" y="9064"/>
                  </a:cubicBezTo>
                  <a:cubicBezTo>
                    <a:pt x="20397" y="8353"/>
                    <a:pt x="20391" y="8331"/>
                    <a:pt x="20162" y="8331"/>
                  </a:cubicBezTo>
                  <a:cubicBezTo>
                    <a:pt x="20034" y="8331"/>
                    <a:pt x="19943" y="8399"/>
                    <a:pt x="19957" y="8478"/>
                  </a:cubicBezTo>
                  <a:cubicBezTo>
                    <a:pt x="20018" y="8830"/>
                    <a:pt x="19852" y="9416"/>
                    <a:pt x="19694" y="9416"/>
                  </a:cubicBezTo>
                  <a:cubicBezTo>
                    <a:pt x="19488" y="9416"/>
                    <a:pt x="19449" y="9026"/>
                    <a:pt x="19562" y="8243"/>
                  </a:cubicBezTo>
                  <a:cubicBezTo>
                    <a:pt x="19676" y="7463"/>
                    <a:pt x="19907" y="7042"/>
                    <a:pt x="20228" y="7042"/>
                  </a:cubicBezTo>
                  <a:close/>
                  <a:moveTo>
                    <a:pt x="5990" y="8068"/>
                  </a:moveTo>
                  <a:cubicBezTo>
                    <a:pt x="6024" y="8259"/>
                    <a:pt x="6058" y="8467"/>
                    <a:pt x="6080" y="8712"/>
                  </a:cubicBezTo>
                  <a:cubicBezTo>
                    <a:pt x="6080" y="8686"/>
                    <a:pt x="6080" y="8616"/>
                    <a:pt x="6080" y="8595"/>
                  </a:cubicBezTo>
                  <a:cubicBezTo>
                    <a:pt x="6079" y="8301"/>
                    <a:pt x="6060" y="8079"/>
                    <a:pt x="6039" y="8126"/>
                  </a:cubicBezTo>
                  <a:cubicBezTo>
                    <a:pt x="6031" y="8144"/>
                    <a:pt x="6005" y="8094"/>
                    <a:pt x="5990" y="8068"/>
                  </a:cubicBezTo>
                  <a:close/>
                  <a:moveTo>
                    <a:pt x="8553" y="8742"/>
                  </a:moveTo>
                  <a:lnTo>
                    <a:pt x="8545" y="8800"/>
                  </a:lnTo>
                  <a:cubicBezTo>
                    <a:pt x="8548" y="8803"/>
                    <a:pt x="8557" y="8845"/>
                    <a:pt x="8561" y="8859"/>
                  </a:cubicBezTo>
                  <a:lnTo>
                    <a:pt x="8553" y="8742"/>
                  </a:lnTo>
                  <a:close/>
                  <a:moveTo>
                    <a:pt x="0" y="13490"/>
                  </a:moveTo>
                  <a:cubicBezTo>
                    <a:pt x="19" y="13571"/>
                    <a:pt x="32" y="13655"/>
                    <a:pt x="49" y="13725"/>
                  </a:cubicBezTo>
                  <a:cubicBezTo>
                    <a:pt x="49" y="13704"/>
                    <a:pt x="48" y="13682"/>
                    <a:pt x="49" y="13666"/>
                  </a:cubicBezTo>
                  <a:cubicBezTo>
                    <a:pt x="55" y="13558"/>
                    <a:pt x="31" y="13487"/>
                    <a:pt x="0" y="13490"/>
                  </a:cubicBezTo>
                  <a:close/>
                  <a:moveTo>
                    <a:pt x="5751" y="14193"/>
                  </a:moveTo>
                  <a:lnTo>
                    <a:pt x="5644" y="14516"/>
                  </a:lnTo>
                  <a:lnTo>
                    <a:pt x="6409" y="14516"/>
                  </a:lnTo>
                  <a:lnTo>
                    <a:pt x="6482" y="14516"/>
                  </a:lnTo>
                  <a:cubicBezTo>
                    <a:pt x="6089" y="14516"/>
                    <a:pt x="5751" y="14434"/>
                    <a:pt x="5735" y="14340"/>
                  </a:cubicBezTo>
                  <a:cubicBezTo>
                    <a:pt x="5730" y="14310"/>
                    <a:pt x="5746" y="14249"/>
                    <a:pt x="5751" y="14193"/>
                  </a:cubicBezTo>
                  <a:close/>
                  <a:moveTo>
                    <a:pt x="8109" y="14193"/>
                  </a:moveTo>
                  <a:lnTo>
                    <a:pt x="8085" y="14516"/>
                  </a:lnTo>
                  <a:lnTo>
                    <a:pt x="8389" y="14516"/>
                  </a:lnTo>
                  <a:cubicBezTo>
                    <a:pt x="8227" y="14470"/>
                    <a:pt x="8139" y="14378"/>
                    <a:pt x="8109" y="14193"/>
                  </a:cubicBezTo>
                  <a:close/>
                  <a:moveTo>
                    <a:pt x="205" y="14311"/>
                  </a:moveTo>
                  <a:lnTo>
                    <a:pt x="263" y="14516"/>
                  </a:lnTo>
                  <a:lnTo>
                    <a:pt x="1224" y="14516"/>
                  </a:lnTo>
                  <a:cubicBezTo>
                    <a:pt x="675" y="14479"/>
                    <a:pt x="301" y="14434"/>
                    <a:pt x="205" y="14311"/>
                  </a:cubicBezTo>
                  <a:close/>
                  <a:moveTo>
                    <a:pt x="9950" y="14369"/>
                  </a:moveTo>
                  <a:lnTo>
                    <a:pt x="9966" y="14516"/>
                  </a:lnTo>
                  <a:lnTo>
                    <a:pt x="10484" y="14516"/>
                  </a:lnTo>
                  <a:lnTo>
                    <a:pt x="10993" y="14516"/>
                  </a:lnTo>
                  <a:lnTo>
                    <a:pt x="10993" y="14428"/>
                  </a:lnTo>
                  <a:lnTo>
                    <a:pt x="10492" y="14487"/>
                  </a:lnTo>
                  <a:cubicBezTo>
                    <a:pt x="10193" y="14518"/>
                    <a:pt x="10003" y="14472"/>
                    <a:pt x="9950" y="14369"/>
                  </a:cubicBezTo>
                  <a:close/>
                  <a:moveTo>
                    <a:pt x="15126" y="14428"/>
                  </a:moveTo>
                  <a:lnTo>
                    <a:pt x="15126" y="14516"/>
                  </a:lnTo>
                  <a:lnTo>
                    <a:pt x="15413" y="14516"/>
                  </a:lnTo>
                  <a:cubicBezTo>
                    <a:pt x="15270" y="14492"/>
                    <a:pt x="15146" y="14472"/>
                    <a:pt x="15126" y="14428"/>
                  </a:cubicBezTo>
                  <a:close/>
                  <a:moveTo>
                    <a:pt x="18001" y="15219"/>
                  </a:moveTo>
                  <a:cubicBezTo>
                    <a:pt x="18002" y="15232"/>
                    <a:pt x="17987" y="15263"/>
                    <a:pt x="17985" y="15278"/>
                  </a:cubicBezTo>
                  <a:lnTo>
                    <a:pt x="18018" y="15219"/>
                  </a:lnTo>
                  <a:lnTo>
                    <a:pt x="18001" y="15219"/>
                  </a:lnTo>
                  <a:close/>
                  <a:moveTo>
                    <a:pt x="14041" y="21462"/>
                  </a:moveTo>
                  <a:lnTo>
                    <a:pt x="14008" y="21492"/>
                  </a:lnTo>
                  <a:cubicBezTo>
                    <a:pt x="14004" y="21519"/>
                    <a:pt x="14018" y="21541"/>
                    <a:pt x="14049" y="21550"/>
                  </a:cubicBezTo>
                  <a:lnTo>
                    <a:pt x="14156" y="21521"/>
                  </a:lnTo>
                  <a:cubicBezTo>
                    <a:pt x="14165" y="21504"/>
                    <a:pt x="14165" y="21487"/>
                    <a:pt x="14148" y="21462"/>
                  </a:cubicBezTo>
                  <a:cubicBezTo>
                    <a:pt x="14119" y="21420"/>
                    <a:pt x="14077" y="21439"/>
                    <a:pt x="14041" y="21462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940" name="image8.png" descr="image8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7610" cy="407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42" name="Thank you for your attention!…"/>
          <p:cNvSpPr txBox="1"/>
          <p:nvPr/>
        </p:nvSpPr>
        <p:spPr>
          <a:xfrm>
            <a:off x="1928248" y="1145383"/>
            <a:ext cx="5287506" cy="72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9766" tIns="29766" rIns="29766" bIns="29766" anchor="ctr">
            <a:spAutoFit/>
          </a:bodyPr>
          <a:lstStyle/>
          <a:p>
            <a:pPr defTabSz="267852">
              <a:lnSpc>
                <a:spcPts val="2988"/>
              </a:lnSpc>
              <a:defRPr sz="2633">
                <a:latin typeface="Helvetica"/>
                <a:ea typeface="Helvetica"/>
                <a:cs typeface="Helvetica"/>
                <a:sym typeface="Helvetica"/>
              </a:defRPr>
            </a:pPr>
            <a:r>
              <a:rPr sz="1542"/>
              <a:t>Thank you for your attention!</a:t>
            </a:r>
          </a:p>
          <a:p>
            <a:pPr>
              <a:spcBef>
                <a:spcPts val="294"/>
              </a:spcBef>
              <a:defRPr sz="2633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sz="1542"/>
              <a:t>We look forward to working together on future projects.</a:t>
            </a:r>
          </a:p>
        </p:txBody>
      </p:sp>
      <p:pic>
        <p:nvPicPr>
          <p:cNvPr id="11" name="DALI Webslider.png" descr="DALI Webslider.png">
            <a:extLst>
              <a:ext uri="{FF2B5EF4-FFF2-40B4-BE49-F238E27FC236}">
                <a16:creationId xmlns:a16="http://schemas.microsoft.com/office/drawing/2014/main" id="{3EDA3B0F-C50B-AC4C-A628-63942114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1418" y="2050231"/>
            <a:ext cx="1931621" cy="2000312"/>
          </a:xfrm>
          <a:prstGeom prst="rect">
            <a:avLst/>
          </a:prstGeom>
          <a:ln>
            <a:noFill/>
          </a:ln>
          <a:effectLst>
            <a:outerShdw blurRad="279400" dist="139700" dir="3300000" algn="tl" rotWithShape="0">
              <a:srgbClr val="333333">
                <a:alpha val="35000"/>
              </a:srgbClr>
            </a:outerShdw>
          </a:effectLst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F899422D-076B-8C4C-A095-71BAF1255E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274" y="2075259"/>
            <a:ext cx="2468916" cy="22385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6C428-7396-5147-82CD-CB0465DDF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3"/>
          <a:stretch/>
        </p:blipFill>
        <p:spPr>
          <a:xfrm>
            <a:off x="5029200" y="285750"/>
            <a:ext cx="4114801" cy="5143500"/>
          </a:xfrm>
          <a:prstGeom prst="rect">
            <a:avLst/>
          </a:prstGeom>
        </p:spPr>
      </p:pic>
      <p:sp>
        <p:nvSpPr>
          <p:cNvPr id="6" name="Light Management SysteM…">
            <a:extLst>
              <a:ext uri="{FF2B5EF4-FFF2-40B4-BE49-F238E27FC236}">
                <a16:creationId xmlns:a16="http://schemas.microsoft.com/office/drawing/2014/main" id="{B97FED2B-4495-DC43-9562-A22F388ACB80}"/>
              </a:ext>
            </a:extLst>
          </p:cNvPr>
          <p:cNvSpPr txBox="1">
            <a:spLocks/>
          </p:cNvSpPr>
          <p:nvPr/>
        </p:nvSpPr>
        <p:spPr>
          <a:xfrm>
            <a:off x="-303940" y="525120"/>
            <a:ext cx="5518547" cy="87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20" tIns="45720" rIns="45720" bIns="45720" anchor="ctr">
            <a:noAutofit/>
          </a:bodyPr>
          <a:lstStyle>
            <a:lvl1pPr marL="0" marR="0" indent="0" algn="ctr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all" spc="0" baseline="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0" marR="0" indent="0" algn="ctr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all" spc="0" baseline="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2pPr>
            <a:lvl3pPr marL="0" marR="0" indent="0" algn="ctr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all" spc="0" baseline="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3pPr>
            <a:lvl4pPr marL="0" marR="0" indent="0" algn="ctr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all" spc="0" baseline="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4pPr>
            <a:lvl5pPr marL="0" marR="0" indent="0" algn="ctr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all" spc="0" baseline="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5pPr>
            <a:lvl6pPr marL="0" marR="0" indent="0" algn="ctr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all" spc="0" baseline="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6pPr>
            <a:lvl7pPr marL="0" marR="0" indent="0" algn="ctr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all" spc="0" baseline="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7pPr>
            <a:lvl8pPr marL="0" marR="0" indent="0" algn="ctr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all" spc="0" baseline="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8pPr>
            <a:lvl9pPr marL="0" marR="0" indent="0" algn="ctr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12" b="0" i="0" u="none" strike="noStrike" cap="all" spc="0" baseline="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9pPr>
          </a:lstStyle>
          <a:p>
            <a:pPr hangingPunct="1"/>
            <a:r>
              <a:rPr lang="en-GB" sz="2531" dirty="0"/>
              <a:t>About Lunatone</a:t>
            </a:r>
          </a:p>
        </p:txBody>
      </p:sp>
      <p:pic>
        <p:nvPicPr>
          <p:cNvPr id="8" name="Picture 7" descr="A picture containing indoor, floor, building, ceiling&#10;&#10;Description automatically generated">
            <a:extLst>
              <a:ext uri="{FF2B5EF4-FFF2-40B4-BE49-F238E27FC236}">
                <a16:creationId xmlns:a16="http://schemas.microsoft.com/office/drawing/2014/main" id="{A6BE08DC-D210-5744-B19F-A821B8535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/>
          <a:stretch/>
        </p:blipFill>
        <p:spPr>
          <a:xfrm>
            <a:off x="5029200" y="285750"/>
            <a:ext cx="4114801" cy="5143500"/>
          </a:xfrm>
          <a:prstGeom prst="rect">
            <a:avLst/>
          </a:prstGeom>
        </p:spPr>
      </p:pic>
      <p:sp>
        <p:nvSpPr>
          <p:cNvPr id="10" name="4 inputs to connect standard potential-free switches or pushbuttons…">
            <a:extLst>
              <a:ext uri="{FF2B5EF4-FFF2-40B4-BE49-F238E27FC236}">
                <a16:creationId xmlns:a16="http://schemas.microsoft.com/office/drawing/2014/main" id="{3BB0A164-F4B5-4146-A562-11D28F0FB293}"/>
              </a:ext>
            </a:extLst>
          </p:cNvPr>
          <p:cNvSpPr txBox="1"/>
          <p:nvPr/>
        </p:nvSpPr>
        <p:spPr>
          <a:xfrm>
            <a:off x="687476" y="1491150"/>
            <a:ext cx="3427327" cy="160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marL="234370" indent="-234370" algn="l">
              <a:spcBef>
                <a:spcPts val="791"/>
              </a:spcBef>
              <a:buSzPct val="70000"/>
              <a:buFontTx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/>
              <a:t>30 years of experience </a:t>
            </a:r>
            <a:r>
              <a:rPr lang="en-GB" sz="1080" dirty="0">
                <a:solidFill>
                  <a:schemeClr val="tx1"/>
                </a:solidFill>
              </a:rPr>
              <a:t>with</a:t>
            </a:r>
            <a:r>
              <a:rPr lang="en-GB" sz="1080" dirty="0"/>
              <a:t> digital dimmable ballasts and lighting controls</a:t>
            </a:r>
            <a:endParaRPr lang="en-GB" sz="300" dirty="0"/>
          </a:p>
          <a:p>
            <a:pPr marL="234370" indent="-234370" algn="l">
              <a:spcBef>
                <a:spcPts val="791"/>
              </a:spcBef>
              <a:buSzPct val="70000"/>
              <a:buFontTx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 err="1"/>
              <a:t>Lunatone</a:t>
            </a:r>
            <a:r>
              <a:rPr lang="en-GB" sz="1080" dirty="0"/>
              <a:t> </a:t>
            </a:r>
            <a:r>
              <a:rPr lang="en-GB" sz="1080" dirty="0" err="1"/>
              <a:t>Industrielle</a:t>
            </a:r>
            <a:r>
              <a:rPr lang="en-GB" sz="1080" dirty="0"/>
              <a:t> </a:t>
            </a:r>
            <a:r>
              <a:rPr lang="en-GB" sz="1080" dirty="0" err="1"/>
              <a:t>Elektronik</a:t>
            </a:r>
            <a:r>
              <a:rPr lang="en-GB" sz="1080" dirty="0"/>
              <a:t> GmbH (2000), Location Vienna, Austria: HQ, Development, Logistic and Technical Support</a:t>
            </a:r>
          </a:p>
          <a:p>
            <a:pPr marL="234370" indent="-234370" algn="l">
              <a:spcBef>
                <a:spcPts val="791"/>
              </a:spcBef>
              <a:buSzPct val="70000"/>
              <a:buFontTx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b="0" dirty="0">
                <a:solidFill>
                  <a:schemeClr val="tx1"/>
                </a:solidFill>
                <a:highlight>
                  <a:srgbClr val="C0C0C0"/>
                </a:highlight>
                <a:latin typeface="Inter Regular"/>
              </a:rPr>
              <a:t>Lunatone Lighting GmbH (2023), Location Dornbirn , Austria: Sales &amp; Customer Support for Controls &amp; Lighting management products</a:t>
            </a:r>
          </a:p>
          <a:p>
            <a:pPr marL="234370" indent="-234370" algn="l">
              <a:spcBef>
                <a:spcPts val="791"/>
              </a:spcBef>
              <a:buSzPct val="70000"/>
              <a:buFontTx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/>
              <a:t>Location in Plovdiv, Bulgaria (2006): Lunatone BG: Production </a:t>
            </a:r>
          </a:p>
          <a:p>
            <a:pPr marL="234370" indent="-234370" algn="l">
              <a:spcBef>
                <a:spcPts val="791"/>
              </a:spcBef>
              <a:buSzPct val="70000"/>
              <a:buFontTx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GB" sz="300" dirty="0"/>
          </a:p>
          <a:p>
            <a:pPr marL="234370" indent="-234370" algn="l">
              <a:spcBef>
                <a:spcPts val="791"/>
              </a:spcBef>
              <a:buSzPct val="70000"/>
              <a:buFontTx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>
                <a:solidFill>
                  <a:schemeClr val="tx1"/>
                </a:solidFill>
              </a:rPr>
              <a:t>Employees: </a:t>
            </a:r>
          </a:p>
          <a:p>
            <a:pPr lvl="2" algn="l"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>
                <a:solidFill>
                  <a:schemeClr val="tx1"/>
                </a:solidFill>
              </a:rPr>
              <a:t>26 Research &amp; Development</a:t>
            </a:r>
          </a:p>
          <a:p>
            <a:pPr lvl="2" algn="l"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>
                <a:solidFill>
                  <a:schemeClr val="tx1"/>
                </a:solidFill>
              </a:rPr>
              <a:t>53 Production &amp; Operations</a:t>
            </a:r>
          </a:p>
          <a:p>
            <a:pPr lvl="2" algn="l"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>
                <a:solidFill>
                  <a:schemeClr val="tx1"/>
                </a:solidFill>
              </a:rPr>
              <a:t>14 Administration &amp; Sales</a:t>
            </a:r>
          </a:p>
          <a:p>
            <a:pPr lvl="2" algn="l"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>
                <a:solidFill>
                  <a:schemeClr val="tx1"/>
                </a:solidFill>
              </a:rPr>
              <a:t>4 Management</a:t>
            </a:r>
          </a:p>
        </p:txBody>
      </p:sp>
    </p:spTree>
    <p:extLst>
      <p:ext uri="{BB962C8B-B14F-4D97-AF65-F5344CB8AC3E}">
        <p14:creationId xmlns:p14="http://schemas.microsoft.com/office/powerpoint/2010/main" val="37906584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077F4-C493-D0C1-15A2-36C74A48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4C4C4C"/>
                </a:solidFill>
              </a:rPr>
              <a:t>Lunatone  Milestones</a:t>
            </a:r>
            <a:endParaRPr lang="en-AT" dirty="0">
              <a:solidFill>
                <a:srgbClr val="4C4C4C"/>
              </a:solidFill>
            </a:endParaRPr>
          </a:p>
        </p:txBody>
      </p:sp>
      <p:sp>
        <p:nvSpPr>
          <p:cNvPr id="11" name="4 inputs to connect standard potential-free switches or pushbuttons…">
            <a:extLst>
              <a:ext uri="{FF2B5EF4-FFF2-40B4-BE49-F238E27FC236}">
                <a16:creationId xmlns:a16="http://schemas.microsoft.com/office/drawing/2014/main" id="{33DAA33F-E48B-25BF-11DA-2A7D0B62C3E6}"/>
              </a:ext>
            </a:extLst>
          </p:cNvPr>
          <p:cNvSpPr txBox="1"/>
          <p:nvPr/>
        </p:nvSpPr>
        <p:spPr>
          <a:xfrm>
            <a:off x="240471" y="4345832"/>
            <a:ext cx="1189299" cy="160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>
                <a:solidFill>
                  <a:srgbClr val="003B44"/>
                </a:solidFill>
              </a:rPr>
              <a:t>starting as</a:t>
            </a:r>
            <a:br>
              <a:rPr lang="en-GB" sz="1080" dirty="0">
                <a:solidFill>
                  <a:srgbClr val="003B44"/>
                </a:solidFill>
              </a:rPr>
            </a:br>
            <a:r>
              <a:rPr lang="en-GB" sz="1080" dirty="0">
                <a:solidFill>
                  <a:srgbClr val="003B44"/>
                </a:solidFill>
                <a:latin typeface="+mj-lt"/>
              </a:rPr>
              <a:t>M&amp;R Systems </a:t>
            </a:r>
          </a:p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br>
              <a:rPr lang="en-GB" sz="1080" dirty="0">
                <a:solidFill>
                  <a:srgbClr val="003B44"/>
                </a:solidFill>
              </a:rPr>
            </a:br>
            <a:r>
              <a:rPr lang="en-GB" sz="1080" dirty="0">
                <a:solidFill>
                  <a:srgbClr val="003B44"/>
                </a:solidFill>
              </a:rPr>
              <a:t>Vienna, Austria</a:t>
            </a:r>
          </a:p>
        </p:txBody>
      </p:sp>
      <p:sp>
        <p:nvSpPr>
          <p:cNvPr id="12" name="4 inputs to connect standard potential-free switches or pushbuttons…">
            <a:extLst>
              <a:ext uri="{FF2B5EF4-FFF2-40B4-BE49-F238E27FC236}">
                <a16:creationId xmlns:a16="http://schemas.microsoft.com/office/drawing/2014/main" id="{7D267880-F250-CF61-12F8-C390EC95EB02}"/>
              </a:ext>
            </a:extLst>
          </p:cNvPr>
          <p:cNvSpPr txBox="1"/>
          <p:nvPr/>
        </p:nvSpPr>
        <p:spPr>
          <a:xfrm>
            <a:off x="1909635" y="2626996"/>
            <a:ext cx="1289313" cy="160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>
                <a:solidFill>
                  <a:srgbClr val="003B44"/>
                </a:solidFill>
                <a:latin typeface="+mj-lt"/>
              </a:rPr>
              <a:t>Lunatone </a:t>
            </a:r>
            <a:r>
              <a:rPr lang="en-GB" sz="1080" dirty="0" err="1">
                <a:solidFill>
                  <a:srgbClr val="003B44"/>
                </a:solidFill>
                <a:latin typeface="+mj-lt"/>
              </a:rPr>
              <a:t>Industrielle</a:t>
            </a:r>
            <a:r>
              <a:rPr lang="en-GB" sz="1080" dirty="0">
                <a:solidFill>
                  <a:srgbClr val="003B44"/>
                </a:solidFill>
                <a:latin typeface="+mj-lt"/>
              </a:rPr>
              <a:t> </a:t>
            </a:r>
            <a:r>
              <a:rPr lang="en-GB" sz="1080" dirty="0" err="1">
                <a:solidFill>
                  <a:srgbClr val="003B44"/>
                </a:solidFill>
                <a:latin typeface="+mj-lt"/>
              </a:rPr>
              <a:t>Elektronik</a:t>
            </a:r>
            <a:r>
              <a:rPr lang="en-GB" sz="1080" dirty="0">
                <a:solidFill>
                  <a:srgbClr val="003B44"/>
                </a:solidFill>
                <a:latin typeface="+mj-lt"/>
              </a:rPr>
              <a:t> GmbH</a:t>
            </a:r>
          </a:p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>
                <a:solidFill>
                  <a:srgbClr val="003B44"/>
                </a:solidFill>
              </a:rPr>
              <a:t>Vienna, Austria</a:t>
            </a:r>
          </a:p>
        </p:txBody>
      </p:sp>
      <p:sp>
        <p:nvSpPr>
          <p:cNvPr id="13" name="4 inputs to connect standard potential-free switches or pushbuttons…">
            <a:extLst>
              <a:ext uri="{FF2B5EF4-FFF2-40B4-BE49-F238E27FC236}">
                <a16:creationId xmlns:a16="http://schemas.microsoft.com/office/drawing/2014/main" id="{A8C4B349-F91B-2CE2-1F5C-4E0C40568C4F}"/>
              </a:ext>
            </a:extLst>
          </p:cNvPr>
          <p:cNvSpPr txBox="1"/>
          <p:nvPr/>
        </p:nvSpPr>
        <p:spPr>
          <a:xfrm>
            <a:off x="3659126" y="4343616"/>
            <a:ext cx="1189299" cy="160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 err="1">
                <a:solidFill>
                  <a:srgbClr val="003B44"/>
                </a:solidFill>
                <a:latin typeface="+mj-lt"/>
              </a:rPr>
              <a:t>LunatoneBG</a:t>
            </a:r>
            <a:br>
              <a:rPr lang="en-GB" sz="1080" dirty="0">
                <a:solidFill>
                  <a:srgbClr val="003B44"/>
                </a:solidFill>
              </a:rPr>
            </a:br>
            <a:r>
              <a:rPr lang="en-GB" sz="1080" dirty="0">
                <a:solidFill>
                  <a:srgbClr val="003B44"/>
                </a:solidFill>
              </a:rPr>
              <a:t>Production facility</a:t>
            </a:r>
          </a:p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>
                <a:solidFill>
                  <a:srgbClr val="003B44"/>
                </a:solidFill>
              </a:rPr>
              <a:t> Plovdiv, Bulgaria</a:t>
            </a:r>
          </a:p>
        </p:txBody>
      </p:sp>
      <p:sp>
        <p:nvSpPr>
          <p:cNvPr id="14" name="4 inputs to connect standard potential-free switches or pushbuttons…">
            <a:extLst>
              <a:ext uri="{FF2B5EF4-FFF2-40B4-BE49-F238E27FC236}">
                <a16:creationId xmlns:a16="http://schemas.microsoft.com/office/drawing/2014/main" id="{14C67495-5470-0153-914F-7521FF873B35}"/>
              </a:ext>
            </a:extLst>
          </p:cNvPr>
          <p:cNvSpPr txBox="1"/>
          <p:nvPr/>
        </p:nvSpPr>
        <p:spPr>
          <a:xfrm>
            <a:off x="5737469" y="4372127"/>
            <a:ext cx="879403" cy="160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900" b="0" dirty="0">
                <a:solidFill>
                  <a:srgbClr val="003B44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new</a:t>
            </a:r>
            <a:br>
              <a:rPr lang="en-GB" sz="900" b="0" dirty="0">
                <a:solidFill>
                  <a:srgbClr val="003B44"/>
                </a:solidFill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GB" sz="900" b="0" dirty="0">
                <a:solidFill>
                  <a:srgbClr val="003B44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headquarter in Vienna</a:t>
            </a:r>
          </a:p>
        </p:txBody>
      </p:sp>
      <p:sp>
        <p:nvSpPr>
          <p:cNvPr id="15" name="4 inputs to connect standard potential-free switches or pushbuttons…">
            <a:extLst>
              <a:ext uri="{FF2B5EF4-FFF2-40B4-BE49-F238E27FC236}">
                <a16:creationId xmlns:a16="http://schemas.microsoft.com/office/drawing/2014/main" id="{83839A5C-09FC-83D7-F372-18623661BAED}"/>
              </a:ext>
            </a:extLst>
          </p:cNvPr>
          <p:cNvSpPr txBox="1"/>
          <p:nvPr/>
        </p:nvSpPr>
        <p:spPr>
          <a:xfrm>
            <a:off x="7546071" y="4343616"/>
            <a:ext cx="1364864" cy="160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dirty="0">
                <a:solidFill>
                  <a:srgbClr val="003B44"/>
                </a:solidFill>
                <a:latin typeface="+mj-lt"/>
              </a:rPr>
              <a:t>Lunatone Lighting</a:t>
            </a:r>
            <a:br>
              <a:rPr lang="en-GB" sz="1080" dirty="0">
                <a:solidFill>
                  <a:srgbClr val="003B44"/>
                </a:solidFill>
                <a:latin typeface="+mj-lt"/>
              </a:rPr>
            </a:br>
            <a:r>
              <a:rPr lang="en-GB" sz="1080" b="0" dirty="0">
                <a:solidFill>
                  <a:srgbClr val="003B44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Sales &amp; Customer Support</a:t>
            </a:r>
          </a:p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1080" b="0" dirty="0">
                <a:solidFill>
                  <a:srgbClr val="003B44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Dornbirn , Office Campus V , Austria </a:t>
            </a:r>
          </a:p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GB" sz="1080" dirty="0">
              <a:solidFill>
                <a:srgbClr val="003B4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C94B8F-50C9-CFA8-FF93-38A7B8E642B9}"/>
              </a:ext>
            </a:extLst>
          </p:cNvPr>
          <p:cNvSpPr txBox="1"/>
          <p:nvPr/>
        </p:nvSpPr>
        <p:spPr>
          <a:xfrm>
            <a:off x="2286000" y="1183925"/>
            <a:ext cx="4572000" cy="5742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AT" b="0" dirty="0">
                <a:solidFill>
                  <a:schemeClr val="tx1"/>
                </a:solidFill>
                <a:latin typeface="Inter Regular"/>
                <a:ea typeface="Helvetica Neue Light" panose="02000403000000020004" pitchFamily="2" charset="0"/>
              </a:rPr>
              <a:t>30 years of experience </a:t>
            </a:r>
            <a:r>
              <a:rPr lang="de-AT" b="0" dirty="0" err="1">
                <a:solidFill>
                  <a:schemeClr val="tx1"/>
                </a:solidFill>
                <a:latin typeface="Inter Regular"/>
                <a:ea typeface="Helvetica Neue Light" panose="02000403000000020004" pitchFamily="2" charset="0"/>
              </a:rPr>
              <a:t>with</a:t>
            </a:r>
            <a:r>
              <a:rPr lang="de-AT" b="0" dirty="0">
                <a:solidFill>
                  <a:schemeClr val="tx1"/>
                </a:solidFill>
                <a:latin typeface="Inter Regular"/>
                <a:ea typeface="Helvetica Neue Light" panose="02000403000000020004" pitchFamily="2" charset="0"/>
              </a:rPr>
              <a:t> </a:t>
            </a:r>
            <a:r>
              <a:rPr lang="en-AT" b="0" dirty="0">
                <a:solidFill>
                  <a:schemeClr val="tx1"/>
                </a:solidFill>
                <a:latin typeface="Inter Regular"/>
                <a:ea typeface="Helvetica Neue Light" panose="02000403000000020004" pitchFamily="2" charset="0"/>
              </a:rPr>
              <a:t>lighting controls</a:t>
            </a:r>
            <a:r>
              <a:rPr lang="de-AT" b="0" dirty="0">
                <a:solidFill>
                  <a:schemeClr val="tx1"/>
                </a:solidFill>
                <a:latin typeface="Inter Regular"/>
                <a:ea typeface="Helvetica Neue Light" panose="02000403000000020004" pitchFamily="2" charset="0"/>
              </a:rPr>
              <a:t> and </a:t>
            </a:r>
            <a:r>
              <a:rPr lang="en-AT" b="0" dirty="0">
                <a:solidFill>
                  <a:schemeClr val="tx1"/>
                </a:solidFill>
                <a:latin typeface="Inter Regular"/>
                <a:ea typeface="Helvetica Neue Light" panose="02000403000000020004" pitchFamily="2" charset="0"/>
              </a:rPr>
              <a:t>digital dimmable ballasts</a:t>
            </a:r>
          </a:p>
        </p:txBody>
      </p:sp>
      <p:sp>
        <p:nvSpPr>
          <p:cNvPr id="3" name="4 inputs to connect standard potential-free switches or pushbuttons…">
            <a:extLst>
              <a:ext uri="{FF2B5EF4-FFF2-40B4-BE49-F238E27FC236}">
                <a16:creationId xmlns:a16="http://schemas.microsoft.com/office/drawing/2014/main" id="{31042718-AFFB-A6C4-BF1A-98762C756D75}"/>
              </a:ext>
            </a:extLst>
          </p:cNvPr>
          <p:cNvSpPr txBox="1"/>
          <p:nvPr/>
        </p:nvSpPr>
        <p:spPr>
          <a:xfrm>
            <a:off x="6616872" y="4372127"/>
            <a:ext cx="808103" cy="160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900" dirty="0">
                <a:solidFill>
                  <a:srgbClr val="003B44"/>
                </a:solidFill>
              </a:rPr>
              <a:t>extension office building headquarters</a:t>
            </a:r>
            <a:endParaRPr lang="en-GB" sz="900" b="0" dirty="0">
              <a:solidFill>
                <a:srgbClr val="003B44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4" name="4 inputs to connect standard potential-free switches or pushbuttons…">
            <a:extLst>
              <a:ext uri="{FF2B5EF4-FFF2-40B4-BE49-F238E27FC236}">
                <a16:creationId xmlns:a16="http://schemas.microsoft.com/office/drawing/2014/main" id="{476222DA-B80D-9D1D-97E4-4263CE4052A9}"/>
              </a:ext>
            </a:extLst>
          </p:cNvPr>
          <p:cNvSpPr txBox="1"/>
          <p:nvPr/>
        </p:nvSpPr>
        <p:spPr>
          <a:xfrm>
            <a:off x="4818083" y="4348592"/>
            <a:ext cx="847153" cy="1606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>
              <a:spcBef>
                <a:spcPts val="791"/>
              </a:spcBef>
              <a:buSzPct val="70000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GB" sz="900" b="0" dirty="0">
                <a:solidFill>
                  <a:srgbClr val="003B44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expansion production</a:t>
            </a:r>
            <a:br>
              <a:rPr lang="en-GB" sz="900" b="0" dirty="0">
                <a:solidFill>
                  <a:srgbClr val="003B44"/>
                </a:solidFill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GB" sz="900" b="0" dirty="0">
                <a:solidFill>
                  <a:srgbClr val="003B44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in </a:t>
            </a:r>
            <a:r>
              <a:rPr lang="en-GB" sz="900" dirty="0">
                <a:solidFill>
                  <a:srgbClr val="003B44"/>
                </a:solidFill>
              </a:rPr>
              <a:t>Bulgaria</a:t>
            </a:r>
          </a:p>
        </p:txBody>
      </p:sp>
      <p:pic>
        <p:nvPicPr>
          <p:cNvPr id="6" name="Picture 5" descr="A picture containing sky, outdoor, building, house&#10;&#10;Description automatically generated">
            <a:extLst>
              <a:ext uri="{FF2B5EF4-FFF2-40B4-BE49-F238E27FC236}">
                <a16:creationId xmlns:a16="http://schemas.microsoft.com/office/drawing/2014/main" id="{08003340-0D64-100A-AE45-42F5F150A8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/>
          <a:stretch/>
        </p:blipFill>
        <p:spPr>
          <a:xfrm>
            <a:off x="3540416" y="2511348"/>
            <a:ext cx="918296" cy="907721"/>
          </a:xfrm>
          <a:prstGeom prst="rect">
            <a:avLst/>
          </a:prstGeom>
          <a:ln w="28575">
            <a:solidFill>
              <a:srgbClr val="016C7B"/>
            </a:solidFill>
          </a:ln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91E19B-430C-9D91-12C1-243B81A9D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0" y="3191581"/>
            <a:ext cx="433494" cy="280968"/>
          </a:xfrm>
          <a:prstGeom prst="rect">
            <a:avLst/>
          </a:prstGeom>
        </p:spPr>
      </p:pic>
      <p:pic>
        <p:nvPicPr>
          <p:cNvPr id="28" name="Picture 27" descr="A picture containing outdoor, building, sky&#10;&#10;Description automatically generated">
            <a:extLst>
              <a:ext uri="{FF2B5EF4-FFF2-40B4-BE49-F238E27FC236}">
                <a16:creationId xmlns:a16="http://schemas.microsoft.com/office/drawing/2014/main" id="{C719AFFD-4A88-593D-8005-2A39219C8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09" y="4361565"/>
            <a:ext cx="1510367" cy="681553"/>
          </a:xfrm>
          <a:prstGeom prst="rect">
            <a:avLst/>
          </a:prstGeom>
          <a:ln w="28575">
            <a:solidFill>
              <a:srgbClr val="016C7B"/>
            </a:solidFill>
          </a:ln>
        </p:spPr>
      </p:pic>
      <p:pic>
        <p:nvPicPr>
          <p:cNvPr id="39" name="Picture 38" descr="A picture containing floor, indoor, building, area&#10;&#10;Description automatically generated">
            <a:extLst>
              <a:ext uri="{FF2B5EF4-FFF2-40B4-BE49-F238E27FC236}">
                <a16:creationId xmlns:a16="http://schemas.microsoft.com/office/drawing/2014/main" id="{7ACE83F5-E164-BEAD-986D-3CCBF91D7D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65" y="2201297"/>
            <a:ext cx="1099006" cy="1099006"/>
          </a:xfrm>
          <a:prstGeom prst="rect">
            <a:avLst/>
          </a:prstGeom>
          <a:ln w="28575">
            <a:solidFill>
              <a:srgbClr val="016C7B"/>
            </a:solidFill>
          </a:ln>
        </p:spPr>
      </p:pic>
      <p:pic>
        <p:nvPicPr>
          <p:cNvPr id="46" name="Picture 45" descr="A picture containing text, sky, outdoor, building&#10;&#10;Description automatically generated">
            <a:extLst>
              <a:ext uri="{FF2B5EF4-FFF2-40B4-BE49-F238E27FC236}">
                <a16:creationId xmlns:a16="http://schemas.microsoft.com/office/drawing/2014/main" id="{8622260A-7190-D5B2-59AA-9BE341145C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0164" b="876"/>
          <a:stretch/>
        </p:blipFill>
        <p:spPr>
          <a:xfrm>
            <a:off x="6723136" y="2214744"/>
            <a:ext cx="1157786" cy="1099005"/>
          </a:xfrm>
          <a:prstGeom prst="rect">
            <a:avLst/>
          </a:prstGeom>
          <a:ln w="28575">
            <a:solidFill>
              <a:srgbClr val="016C7B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7ED519C-331B-1B03-E9E0-0B12E7E1D7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789"/>
          <a:stretch/>
        </p:blipFill>
        <p:spPr>
          <a:xfrm>
            <a:off x="240877" y="3500257"/>
            <a:ext cx="8439543" cy="844162"/>
          </a:xfrm>
          <a:prstGeom prst="rect">
            <a:avLst/>
          </a:prstGeom>
        </p:spPr>
      </p:pic>
      <p:pic>
        <p:nvPicPr>
          <p:cNvPr id="7" name="Picture 45" descr="A picture containing text, sky, outdoor, building&#10;&#10;Description automatically generated">
            <a:extLst>
              <a:ext uri="{FF2B5EF4-FFF2-40B4-BE49-F238E27FC236}">
                <a16:creationId xmlns:a16="http://schemas.microsoft.com/office/drawing/2014/main" id="{86E6B023-87DA-9BE3-2116-D6CF452A4A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0164" b="876"/>
          <a:stretch/>
        </p:blipFill>
        <p:spPr>
          <a:xfrm>
            <a:off x="8018775" y="2358216"/>
            <a:ext cx="911001" cy="966273"/>
          </a:xfrm>
          <a:prstGeom prst="rect">
            <a:avLst/>
          </a:prstGeom>
          <a:ln w="28575">
            <a:solidFill>
              <a:srgbClr val="016C7B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6FD0C13-1E05-40BE-321F-E3A54EC35C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8775" y="2358216"/>
            <a:ext cx="918296" cy="9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82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C2031-38AB-DC9C-2208-A145410B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Team Dornbirn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5668242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DC6898-57C6-654D-86B8-018806B23724}"/>
              </a:ext>
            </a:extLst>
          </p:cNvPr>
          <p:cNvGrpSpPr/>
          <p:nvPr/>
        </p:nvGrpSpPr>
        <p:grpSpPr>
          <a:xfrm>
            <a:off x="1563925" y="912169"/>
            <a:ext cx="6021418" cy="4080564"/>
            <a:chOff x="1563925" y="1055604"/>
            <a:chExt cx="6021418" cy="4080564"/>
          </a:xfrm>
        </p:grpSpPr>
        <p:pic>
          <p:nvPicPr>
            <p:cNvPr id="6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D8736C9-8C22-0743-889B-2B65A916A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925" y="1055604"/>
              <a:ext cx="5784438" cy="385629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ED6175-F8EF-204A-8286-7FE453C80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64150" y="2809875"/>
              <a:ext cx="2321193" cy="2326293"/>
            </a:xfrm>
            <a:prstGeom prst="rect">
              <a:avLst/>
            </a:prstGeom>
          </p:spPr>
        </p:pic>
      </p:grpSp>
      <p:pic>
        <p:nvPicPr>
          <p:cNvPr id="10" name="logo_lunatone_v1.0-01.png" descr="logo_lunatone_v1.0-01.png">
            <a:extLst>
              <a:ext uri="{FF2B5EF4-FFF2-40B4-BE49-F238E27FC236}">
                <a16:creationId xmlns:a16="http://schemas.microsoft.com/office/drawing/2014/main" id="{79F0E21F-44C8-A848-B754-450E2073F3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Line">
            <a:extLst>
              <a:ext uri="{FF2B5EF4-FFF2-40B4-BE49-F238E27FC236}">
                <a16:creationId xmlns:a16="http://schemas.microsoft.com/office/drawing/2014/main" id="{CC9B4893-F27A-D54B-8374-4D29D089B749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12" name="INPUT DEVICES, CONTROL UNITS &amp; SENSORS">
            <a:extLst>
              <a:ext uri="{FF2B5EF4-FFF2-40B4-BE49-F238E27FC236}">
                <a16:creationId xmlns:a16="http://schemas.microsoft.com/office/drawing/2014/main" id="{ECED1471-0384-F24A-9E7A-562CFFB5F819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lang="de-AT" sz="1172" dirty="0"/>
              <a:t>DALI-2 Displays 4“ and  7“ </a:t>
            </a:r>
            <a:endParaRPr sz="1172" dirty="0"/>
          </a:p>
        </p:txBody>
      </p:sp>
      <p:grpSp>
        <p:nvGrpSpPr>
          <p:cNvPr id="429" name="Group"/>
          <p:cNvGrpSpPr/>
          <p:nvPr/>
        </p:nvGrpSpPr>
        <p:grpSpPr>
          <a:xfrm>
            <a:off x="1336300" y="4305200"/>
            <a:ext cx="1076916" cy="402309"/>
            <a:chOff x="0" y="0"/>
            <a:chExt cx="1837934" cy="686606"/>
          </a:xfrm>
        </p:grpSpPr>
        <p:pic>
          <p:nvPicPr>
            <p:cNvPr id="427" name="Lunatone-DALI2-Thumbnail.png" descr="Lunatone-DALI2-Thumbnail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777" y="112592"/>
              <a:ext cx="1758158" cy="49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extrusionOk="0">
                  <a:moveTo>
                    <a:pt x="14520" y="7"/>
                  </a:moveTo>
                  <a:cubicBezTo>
                    <a:pt x="14477" y="43"/>
                    <a:pt x="14635" y="205"/>
                    <a:pt x="14988" y="494"/>
                  </a:cubicBezTo>
                  <a:cubicBezTo>
                    <a:pt x="16103" y="1408"/>
                    <a:pt x="17070" y="2689"/>
                    <a:pt x="17807" y="4148"/>
                  </a:cubicBezTo>
                  <a:cubicBezTo>
                    <a:pt x="17808" y="4151"/>
                    <a:pt x="17810" y="4145"/>
                    <a:pt x="17811" y="4148"/>
                  </a:cubicBezTo>
                  <a:cubicBezTo>
                    <a:pt x="17815" y="4155"/>
                    <a:pt x="17817" y="4175"/>
                    <a:pt x="17821" y="4183"/>
                  </a:cubicBezTo>
                  <a:cubicBezTo>
                    <a:pt x="18516" y="5567"/>
                    <a:pt x="19006" y="7115"/>
                    <a:pt x="19206" y="8688"/>
                  </a:cubicBezTo>
                  <a:cubicBezTo>
                    <a:pt x="19351" y="9828"/>
                    <a:pt x="19343" y="11522"/>
                    <a:pt x="19191" y="12672"/>
                  </a:cubicBezTo>
                  <a:cubicBezTo>
                    <a:pt x="19025" y="13932"/>
                    <a:pt x="18686" y="15143"/>
                    <a:pt x="18206" y="16273"/>
                  </a:cubicBezTo>
                  <a:cubicBezTo>
                    <a:pt x="18138" y="16436"/>
                    <a:pt x="18050" y="16633"/>
                    <a:pt x="17938" y="16865"/>
                  </a:cubicBezTo>
                  <a:cubicBezTo>
                    <a:pt x="17935" y="16872"/>
                    <a:pt x="17932" y="16875"/>
                    <a:pt x="17928" y="16882"/>
                  </a:cubicBezTo>
                  <a:cubicBezTo>
                    <a:pt x="17203" y="18380"/>
                    <a:pt x="16226" y="19714"/>
                    <a:pt x="15042" y="20727"/>
                  </a:cubicBezTo>
                  <a:cubicBezTo>
                    <a:pt x="14152" y="21488"/>
                    <a:pt x="14274" y="21571"/>
                    <a:pt x="15471" y="21023"/>
                  </a:cubicBezTo>
                  <a:cubicBezTo>
                    <a:pt x="18713" y="19538"/>
                    <a:pt x="20960" y="16232"/>
                    <a:pt x="21512" y="12150"/>
                  </a:cubicBezTo>
                  <a:cubicBezTo>
                    <a:pt x="21557" y="11823"/>
                    <a:pt x="21583" y="11533"/>
                    <a:pt x="21600" y="11246"/>
                  </a:cubicBezTo>
                  <a:cubicBezTo>
                    <a:pt x="21595" y="10626"/>
                    <a:pt x="21586" y="10331"/>
                    <a:pt x="21580" y="9924"/>
                  </a:cubicBezTo>
                  <a:cubicBezTo>
                    <a:pt x="21558" y="9648"/>
                    <a:pt x="21530" y="9357"/>
                    <a:pt x="21483" y="9036"/>
                  </a:cubicBezTo>
                  <a:cubicBezTo>
                    <a:pt x="21189" y="7018"/>
                    <a:pt x="20479" y="5220"/>
                    <a:pt x="19435" y="3730"/>
                  </a:cubicBezTo>
                  <a:cubicBezTo>
                    <a:pt x="19415" y="3701"/>
                    <a:pt x="19397" y="3672"/>
                    <a:pt x="19377" y="3643"/>
                  </a:cubicBezTo>
                  <a:cubicBezTo>
                    <a:pt x="18318" y="2163"/>
                    <a:pt x="16923" y="1000"/>
                    <a:pt x="15266" y="268"/>
                  </a:cubicBezTo>
                  <a:cubicBezTo>
                    <a:pt x="14808" y="66"/>
                    <a:pt x="14564" y="-29"/>
                    <a:pt x="14520" y="7"/>
                  </a:cubicBezTo>
                  <a:close/>
                  <a:moveTo>
                    <a:pt x="5690" y="7053"/>
                  </a:moveTo>
                  <a:lnTo>
                    <a:pt x="5758" y="7244"/>
                  </a:lnTo>
                  <a:cubicBezTo>
                    <a:pt x="5744" y="7156"/>
                    <a:pt x="5747" y="7101"/>
                    <a:pt x="5749" y="7053"/>
                  </a:cubicBezTo>
                  <a:lnTo>
                    <a:pt x="5690" y="7053"/>
                  </a:lnTo>
                  <a:close/>
                  <a:moveTo>
                    <a:pt x="20225" y="7053"/>
                  </a:moveTo>
                  <a:cubicBezTo>
                    <a:pt x="20443" y="7053"/>
                    <a:pt x="20509" y="7163"/>
                    <a:pt x="20669" y="7731"/>
                  </a:cubicBezTo>
                  <a:cubicBezTo>
                    <a:pt x="20991" y="8882"/>
                    <a:pt x="20908" y="10039"/>
                    <a:pt x="20366" y="12029"/>
                  </a:cubicBezTo>
                  <a:lnTo>
                    <a:pt x="20054" y="13177"/>
                  </a:lnTo>
                  <a:lnTo>
                    <a:pt x="20440" y="13125"/>
                  </a:lnTo>
                  <a:lnTo>
                    <a:pt x="20825" y="13072"/>
                  </a:lnTo>
                  <a:lnTo>
                    <a:pt x="20825" y="13751"/>
                  </a:lnTo>
                  <a:lnTo>
                    <a:pt x="20825" y="14429"/>
                  </a:lnTo>
                  <a:lnTo>
                    <a:pt x="20157" y="14482"/>
                  </a:lnTo>
                  <a:cubicBezTo>
                    <a:pt x="19741" y="14516"/>
                    <a:pt x="19471" y="14450"/>
                    <a:pt x="19450" y="14325"/>
                  </a:cubicBezTo>
                  <a:cubicBezTo>
                    <a:pt x="19407" y="14077"/>
                    <a:pt x="19540" y="13059"/>
                    <a:pt x="19616" y="13055"/>
                  </a:cubicBezTo>
                  <a:cubicBezTo>
                    <a:pt x="19713" y="13050"/>
                    <a:pt x="19814" y="12731"/>
                    <a:pt x="19791" y="12498"/>
                  </a:cubicBezTo>
                  <a:cubicBezTo>
                    <a:pt x="19779" y="12373"/>
                    <a:pt x="19915" y="11703"/>
                    <a:pt x="20093" y="11020"/>
                  </a:cubicBezTo>
                  <a:cubicBezTo>
                    <a:pt x="20379" y="9926"/>
                    <a:pt x="20416" y="9689"/>
                    <a:pt x="20405" y="9054"/>
                  </a:cubicBezTo>
                  <a:cubicBezTo>
                    <a:pt x="20394" y="8342"/>
                    <a:pt x="20391" y="8340"/>
                    <a:pt x="20162" y="8340"/>
                  </a:cubicBezTo>
                  <a:cubicBezTo>
                    <a:pt x="20034" y="8340"/>
                    <a:pt x="19938" y="8401"/>
                    <a:pt x="19952" y="8480"/>
                  </a:cubicBezTo>
                  <a:cubicBezTo>
                    <a:pt x="20013" y="8832"/>
                    <a:pt x="19852" y="9419"/>
                    <a:pt x="19694" y="9419"/>
                  </a:cubicBezTo>
                  <a:cubicBezTo>
                    <a:pt x="19488" y="9419"/>
                    <a:pt x="19444" y="9035"/>
                    <a:pt x="19557" y="8253"/>
                  </a:cubicBezTo>
                  <a:cubicBezTo>
                    <a:pt x="19670" y="7472"/>
                    <a:pt x="19904" y="7053"/>
                    <a:pt x="20225" y="7053"/>
                  </a:cubicBezTo>
                  <a:close/>
                  <a:moveTo>
                    <a:pt x="5992" y="8079"/>
                  </a:moveTo>
                  <a:cubicBezTo>
                    <a:pt x="6027" y="8270"/>
                    <a:pt x="6058" y="8478"/>
                    <a:pt x="6080" y="8723"/>
                  </a:cubicBezTo>
                  <a:cubicBezTo>
                    <a:pt x="6080" y="8697"/>
                    <a:pt x="6075" y="8605"/>
                    <a:pt x="6075" y="8584"/>
                  </a:cubicBezTo>
                  <a:cubicBezTo>
                    <a:pt x="6074" y="8290"/>
                    <a:pt x="6058" y="8085"/>
                    <a:pt x="6036" y="8132"/>
                  </a:cubicBezTo>
                  <a:cubicBezTo>
                    <a:pt x="6028" y="8149"/>
                    <a:pt x="6008" y="8106"/>
                    <a:pt x="5992" y="8079"/>
                  </a:cubicBezTo>
                  <a:close/>
                  <a:moveTo>
                    <a:pt x="8552" y="8741"/>
                  </a:moveTo>
                  <a:lnTo>
                    <a:pt x="8547" y="8793"/>
                  </a:lnTo>
                  <a:cubicBezTo>
                    <a:pt x="8551" y="8795"/>
                    <a:pt x="8558" y="8849"/>
                    <a:pt x="8562" y="8862"/>
                  </a:cubicBezTo>
                  <a:lnTo>
                    <a:pt x="8552" y="8741"/>
                  </a:lnTo>
                  <a:close/>
                  <a:moveTo>
                    <a:pt x="0" y="13490"/>
                  </a:moveTo>
                  <a:cubicBezTo>
                    <a:pt x="19" y="13571"/>
                    <a:pt x="36" y="13663"/>
                    <a:pt x="54" y="13733"/>
                  </a:cubicBezTo>
                  <a:cubicBezTo>
                    <a:pt x="53" y="13713"/>
                    <a:pt x="48" y="13680"/>
                    <a:pt x="49" y="13664"/>
                  </a:cubicBezTo>
                  <a:cubicBezTo>
                    <a:pt x="54" y="13556"/>
                    <a:pt x="31" y="13487"/>
                    <a:pt x="0" y="13490"/>
                  </a:cubicBezTo>
                  <a:close/>
                  <a:moveTo>
                    <a:pt x="5749" y="14203"/>
                  </a:moveTo>
                  <a:lnTo>
                    <a:pt x="5641" y="14516"/>
                  </a:lnTo>
                  <a:lnTo>
                    <a:pt x="6407" y="14516"/>
                  </a:lnTo>
                  <a:lnTo>
                    <a:pt x="6485" y="14516"/>
                  </a:lnTo>
                  <a:cubicBezTo>
                    <a:pt x="6091" y="14516"/>
                    <a:pt x="5755" y="14453"/>
                    <a:pt x="5739" y="14360"/>
                  </a:cubicBezTo>
                  <a:cubicBezTo>
                    <a:pt x="5734" y="14329"/>
                    <a:pt x="5743" y="14258"/>
                    <a:pt x="5749" y="14203"/>
                  </a:cubicBezTo>
                  <a:close/>
                  <a:moveTo>
                    <a:pt x="8113" y="14203"/>
                  </a:moveTo>
                  <a:lnTo>
                    <a:pt x="8084" y="14516"/>
                  </a:lnTo>
                  <a:lnTo>
                    <a:pt x="8391" y="14516"/>
                  </a:lnTo>
                  <a:cubicBezTo>
                    <a:pt x="8230" y="14471"/>
                    <a:pt x="8143" y="14387"/>
                    <a:pt x="8113" y="14203"/>
                  </a:cubicBezTo>
                  <a:close/>
                  <a:moveTo>
                    <a:pt x="200" y="14308"/>
                  </a:moveTo>
                  <a:lnTo>
                    <a:pt x="268" y="14516"/>
                  </a:lnTo>
                  <a:lnTo>
                    <a:pt x="1224" y="14516"/>
                  </a:lnTo>
                  <a:cubicBezTo>
                    <a:pt x="674" y="14480"/>
                    <a:pt x="295" y="14431"/>
                    <a:pt x="200" y="14308"/>
                  </a:cubicBezTo>
                  <a:close/>
                  <a:moveTo>
                    <a:pt x="9952" y="14360"/>
                  </a:moveTo>
                  <a:lnTo>
                    <a:pt x="9966" y="14516"/>
                  </a:lnTo>
                  <a:lnTo>
                    <a:pt x="10483" y="14516"/>
                  </a:lnTo>
                  <a:lnTo>
                    <a:pt x="10995" y="14516"/>
                  </a:lnTo>
                  <a:lnTo>
                    <a:pt x="10995" y="14429"/>
                  </a:lnTo>
                  <a:lnTo>
                    <a:pt x="10488" y="14482"/>
                  </a:lnTo>
                  <a:cubicBezTo>
                    <a:pt x="10189" y="14513"/>
                    <a:pt x="10005" y="14463"/>
                    <a:pt x="9952" y="14360"/>
                  </a:cubicBezTo>
                  <a:close/>
                  <a:moveTo>
                    <a:pt x="15125" y="14429"/>
                  </a:moveTo>
                  <a:lnTo>
                    <a:pt x="15125" y="14516"/>
                  </a:lnTo>
                  <a:lnTo>
                    <a:pt x="15408" y="14516"/>
                  </a:lnTo>
                  <a:cubicBezTo>
                    <a:pt x="15264" y="14493"/>
                    <a:pt x="15146" y="14473"/>
                    <a:pt x="15125" y="14429"/>
                  </a:cubicBezTo>
                  <a:close/>
                  <a:moveTo>
                    <a:pt x="9001" y="14499"/>
                  </a:moveTo>
                  <a:cubicBezTo>
                    <a:pt x="8987" y="14518"/>
                    <a:pt x="8898" y="14505"/>
                    <a:pt x="8855" y="14516"/>
                  </a:cubicBezTo>
                  <a:lnTo>
                    <a:pt x="9006" y="14516"/>
                  </a:lnTo>
                  <a:lnTo>
                    <a:pt x="9001" y="14499"/>
                  </a:lnTo>
                  <a:close/>
                  <a:moveTo>
                    <a:pt x="497" y="15212"/>
                  </a:moveTo>
                  <a:lnTo>
                    <a:pt x="522" y="15264"/>
                  </a:lnTo>
                  <a:cubicBezTo>
                    <a:pt x="518" y="15245"/>
                    <a:pt x="519" y="15229"/>
                    <a:pt x="517" y="15212"/>
                  </a:cubicBezTo>
                  <a:lnTo>
                    <a:pt x="497" y="15212"/>
                  </a:lnTo>
                  <a:close/>
                  <a:moveTo>
                    <a:pt x="17997" y="15212"/>
                  </a:moveTo>
                  <a:cubicBezTo>
                    <a:pt x="17997" y="15225"/>
                    <a:pt x="17989" y="15249"/>
                    <a:pt x="17987" y="15264"/>
                  </a:cubicBezTo>
                  <a:lnTo>
                    <a:pt x="18011" y="15212"/>
                  </a:lnTo>
                  <a:lnTo>
                    <a:pt x="17997" y="15212"/>
                  </a:lnTo>
                  <a:close/>
                  <a:moveTo>
                    <a:pt x="14042" y="21475"/>
                  </a:moveTo>
                  <a:lnTo>
                    <a:pt x="14008" y="21510"/>
                  </a:lnTo>
                  <a:cubicBezTo>
                    <a:pt x="14004" y="21537"/>
                    <a:pt x="14016" y="21552"/>
                    <a:pt x="14047" y="21562"/>
                  </a:cubicBezTo>
                  <a:lnTo>
                    <a:pt x="14155" y="21527"/>
                  </a:lnTo>
                  <a:cubicBezTo>
                    <a:pt x="14163" y="21510"/>
                    <a:pt x="14167" y="21499"/>
                    <a:pt x="14150" y="21475"/>
                  </a:cubicBezTo>
                  <a:cubicBezTo>
                    <a:pt x="14120" y="21433"/>
                    <a:pt x="14078" y="21452"/>
                    <a:pt x="14042" y="2147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428" name="image8.png" descr="image8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63957" cy="686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E0A315-03A3-75FF-CAD2-BB2F270DE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nput devices"/>
          <p:cNvSpPr txBox="1">
            <a:spLocks noGrp="1"/>
          </p:cNvSpPr>
          <p:nvPr>
            <p:ph type="body" sz="quarter" idx="1"/>
          </p:nvPr>
        </p:nvSpPr>
        <p:spPr>
          <a:xfrm>
            <a:off x="254704" y="673864"/>
            <a:ext cx="1953482" cy="8708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i="1">
                <a:solidFill>
                  <a:srgbClr val="45BCD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l"/>
            <a:r>
              <a:rPr lang="de-CH" sz="1400" b="1" i="0" dirty="0"/>
              <a:t>DALI-2 Control </a:t>
            </a:r>
            <a:r>
              <a:rPr sz="1400" b="1" i="0" dirty="0"/>
              <a:t>devices</a:t>
            </a:r>
          </a:p>
        </p:txBody>
      </p:sp>
      <p:graphicFrame>
        <p:nvGraphicFramePr>
          <p:cNvPr id="165" name="Table"/>
          <p:cNvGraphicFramePr/>
          <p:nvPr>
            <p:extLst>
              <p:ext uri="{D42A27DB-BD31-4B8C-83A1-F6EECF244321}">
                <p14:modId xmlns:p14="http://schemas.microsoft.com/office/powerpoint/2010/main" val="3697850210"/>
              </p:ext>
            </p:extLst>
          </p:nvPr>
        </p:nvGraphicFramePr>
        <p:xfrm>
          <a:off x="252017" y="1676959"/>
          <a:ext cx="8656983" cy="3889304"/>
        </p:xfrm>
        <a:graphic>
          <a:graphicData uri="http://schemas.openxmlformats.org/drawingml/2006/table">
            <a:tbl>
              <a:tblPr bandRow="1">
                <a:tableStyleId>{D51ADE6A-740E-44AE-83CC-AE7238B6C88D}</a:tableStyleId>
              </a:tblPr>
              <a:tblGrid>
                <a:gridCol w="145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971246533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600964427"/>
                    </a:ext>
                  </a:extLst>
                </a:gridCol>
                <a:gridCol w="8448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7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949">
                <a:tc>
                  <a:txBody>
                    <a:bodyPr/>
                    <a:lstStyle/>
                    <a:p>
                      <a:pPr>
                        <a:defRPr sz="1400" cap="all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defRPr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45BC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
ROT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</a:t>
                      </a:r>
                      <a:endParaRPr sz="1000" cap="all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Inter Bold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45BC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
ROT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3/5</a:t>
                      </a:r>
                      <a:endParaRPr sz="1000" cap="all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Inter Bold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45BC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 MC </a:t>
                      </a:r>
                      <a:endParaRPr sz="1000" cap="all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Inter Bold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45BC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
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MC4L</a:t>
                      </a:r>
                      <a:endParaRPr sz="1000" cap="all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Inter Bold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45BC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
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Switch </a:t>
                      </a:r>
                      <a:r>
                        <a:rPr lang="de-CH" sz="1000" cap="all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cross</a:t>
                      </a:r>
                      <a:endParaRPr sz="1000" cap="all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Inter Bold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45BC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
TOUCH</a:t>
                      </a:r>
                      <a:endParaRPr lang="en-US" sz="1000" cap="all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Inter Bold"/>
                      </a:endParaRPr>
                    </a:p>
                    <a:p>
                      <a:pPr>
                        <a:defRPr sz="1800"/>
                      </a:pPr>
                      <a:r>
                        <a:rPr lang="en-US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PANEL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45BC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DALI 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 BT5</a:t>
                      </a: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
</a:t>
                      </a:r>
                      <a:r>
                        <a:rPr lang="de-CH" sz="1000" cap="all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room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</a:t>
                      </a:r>
                      <a:r>
                        <a:rPr lang="de-CH" sz="1000" cap="all" dirty="0" err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controller</a:t>
                      </a:r>
                      <a:endParaRPr sz="1000" cap="all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Inter Bold"/>
                      </a:endParaRP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45BC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
Display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4</a:t>
                      </a:r>
                      <a:endParaRPr sz="1000" cap="all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Inter Bold"/>
                      </a:endParaRP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45BC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DAL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-2</a:t>
                      </a:r>
                      <a:r>
                        <a:rPr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
Display</a:t>
                      </a:r>
                      <a:r>
                        <a:rPr lang="de-CH" sz="1000" cap="all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rPr>
                        <a:t> 7</a:t>
                      </a:r>
                      <a:endParaRPr sz="1000" cap="all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Inter Bold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45B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Manual on/off and dimming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Scenes / ON / Off / DAP / min</a:t>
                      </a:r>
                      <a:r>
                        <a:rPr lang="en-US"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</a:t>
                      </a:r>
                      <a:r>
                        <a:rPr lang="en-US"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max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de-CH"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84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Dynamic scenes / sequencer</a:t>
                      </a:r>
                      <a:r>
                        <a:rPr lang="de-CH"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200" b="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DALI DT8 / RGBWAF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1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DALI DT8 /tunable white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51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Macros (</a:t>
                      </a:r>
                      <a:r>
                        <a:rPr lang="de-CH"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COT)</a:t>
                      </a:r>
                      <a:endParaRPr sz="1200" b="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NFC</a:t>
                      </a: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75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de-CH"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DALI </a:t>
                      </a:r>
                      <a:r>
                        <a:rPr lang="de-CH" sz="1200" b="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configuration</a:t>
                      </a:r>
                      <a:endParaRPr sz="1200" b="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000"/>
                      </a:pPr>
                      <a:endParaRPr sz="1000" dirty="0"/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de-CH"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de-CH"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de-CH"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47568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de-CH" sz="1200" b="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DALI-2 </a:t>
                      </a:r>
                      <a:r>
                        <a:rPr lang="de-CH" sz="1200" b="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Instances</a:t>
                      </a:r>
                      <a:endParaRPr sz="1200" b="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438" marR="71438" marT="35719" marB="35719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de-CH"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/>
                      </a:pPr>
                      <a:r>
                        <a:rPr lang="de-CH" sz="1000" dirty="0"/>
                        <a:t>✔️</a:t>
                      </a:r>
                    </a:p>
                  </a:txBody>
                  <a:tcPr marL="71438" marR="71438" marT="35719" marB="35719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5E5E5E"/>
                      </a:solidFill>
                      <a:prstDash val="sysDot"/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45668"/>
                  </a:ext>
                </a:extLst>
              </a:tr>
            </a:tbl>
          </a:graphicData>
        </a:graphic>
      </p:graphicFrame>
      <p:pic>
        <p:nvPicPr>
          <p:cNvPr id="166" name="DALI MC+0-10V.jpg" descr="DALI MC+0-10V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1149" y="1012745"/>
            <a:ext cx="415413" cy="569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ROT klein front 300pdi.jpg" descr="ROT klein front 300pd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8187" y="791710"/>
            <a:ext cx="936272" cy="873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witch Cross front 300dpi.jpg" descr="Switch Cross front 300dpi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8656" y="794796"/>
            <a:ext cx="878156" cy="870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AB020D9-4496-40B2-9978-677C912ABD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460" y="1047822"/>
            <a:ext cx="325196" cy="593837"/>
          </a:xfrm>
          <a:prstGeom prst="rect">
            <a:avLst/>
          </a:prstGeom>
        </p:spPr>
      </p:pic>
      <p:pic>
        <p:nvPicPr>
          <p:cNvPr id="10" name="Picture 9" descr="A picture containing electronics, screenshot&#10;&#10;Description automatically generated">
            <a:extLst>
              <a:ext uri="{FF2B5EF4-FFF2-40B4-BE49-F238E27FC236}">
                <a16:creationId xmlns:a16="http://schemas.microsoft.com/office/drawing/2014/main" id="{BDFE3787-CEAE-894D-A495-FEBB891911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8781" y="852603"/>
            <a:ext cx="805688" cy="783894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7C760F-C8E8-F143-84C9-6C66816A7A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129" y="832224"/>
            <a:ext cx="785505" cy="819244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94BA2DD2-07FD-D347-8459-A5D3BA7905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470" y="800289"/>
            <a:ext cx="1196832" cy="86352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6E091FC-3CF1-474A-82BC-E47827AC6A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3376" y="863489"/>
            <a:ext cx="1017663" cy="758388"/>
          </a:xfrm>
          <a:prstGeom prst="rect">
            <a:avLst/>
          </a:prstGeom>
        </p:spPr>
      </p:pic>
      <p:pic>
        <p:nvPicPr>
          <p:cNvPr id="14" name="Picture 13" descr="A picture containing text, toiletry&#10;&#10;Description automatically generated">
            <a:extLst>
              <a:ext uri="{FF2B5EF4-FFF2-40B4-BE49-F238E27FC236}">
                <a16:creationId xmlns:a16="http://schemas.microsoft.com/office/drawing/2014/main" id="{1BBD717D-AB25-4A41-A83E-1DF98D03267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778" y="942550"/>
            <a:ext cx="415413" cy="676776"/>
          </a:xfrm>
          <a:prstGeom prst="rect">
            <a:avLst/>
          </a:prstGeom>
        </p:spPr>
      </p:pic>
      <p:pic>
        <p:nvPicPr>
          <p:cNvPr id="23" name="logo_lunatone_v1.0-01.png" descr="logo_lunatone_v1.0-01.png">
            <a:extLst>
              <a:ext uri="{FF2B5EF4-FFF2-40B4-BE49-F238E27FC236}">
                <a16:creationId xmlns:a16="http://schemas.microsoft.com/office/drawing/2014/main" id="{29C5D709-D339-674A-A62D-B3117CADD7A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Line">
            <a:extLst>
              <a:ext uri="{FF2B5EF4-FFF2-40B4-BE49-F238E27FC236}">
                <a16:creationId xmlns:a16="http://schemas.microsoft.com/office/drawing/2014/main" id="{40F08E56-7A9A-2A48-9E22-2442A2210F75}"/>
              </a:ext>
            </a:extLst>
          </p:cNvPr>
          <p:cNvSpPr/>
          <p:nvPr/>
        </p:nvSpPr>
        <p:spPr>
          <a:xfrm>
            <a:off x="-54244" y="464950"/>
            <a:ext cx="9252488" cy="15498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25" name="INPUT DEVICES, CONTROL UNITS &amp; SENSORS">
            <a:extLst>
              <a:ext uri="{FF2B5EF4-FFF2-40B4-BE49-F238E27FC236}">
                <a16:creationId xmlns:a16="http://schemas.microsoft.com/office/drawing/2014/main" id="{C747D021-D98C-9841-9033-9B289E6FD4D5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 dirty="0"/>
              <a:t>INPUT DEVICES, CONTROL UNITS &amp; SENSORS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B9A6780-41A8-3341-9F2D-74485EAC27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678825"/>
            <a:ext cx="4406159" cy="3304484"/>
          </a:xfrm>
          <a:prstGeom prst="rect">
            <a:avLst/>
          </a:prstGeom>
        </p:spPr>
      </p:pic>
      <p:grpSp>
        <p:nvGrpSpPr>
          <p:cNvPr id="525" name="Group"/>
          <p:cNvGrpSpPr/>
          <p:nvPr/>
        </p:nvGrpSpPr>
        <p:grpSpPr>
          <a:xfrm>
            <a:off x="7691217" y="3581000"/>
            <a:ext cx="1076916" cy="402309"/>
            <a:chOff x="0" y="0"/>
            <a:chExt cx="1837934" cy="686606"/>
          </a:xfrm>
        </p:grpSpPr>
        <p:pic>
          <p:nvPicPr>
            <p:cNvPr id="523" name="Lunatone-DALI2-Thumbnail.png" descr="Lunatone-DALI2-Thumbnail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9777" y="112592"/>
              <a:ext cx="1758158" cy="49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extrusionOk="0">
                  <a:moveTo>
                    <a:pt x="14520" y="7"/>
                  </a:moveTo>
                  <a:cubicBezTo>
                    <a:pt x="14477" y="43"/>
                    <a:pt x="14635" y="205"/>
                    <a:pt x="14988" y="494"/>
                  </a:cubicBezTo>
                  <a:cubicBezTo>
                    <a:pt x="16103" y="1408"/>
                    <a:pt x="17070" y="2689"/>
                    <a:pt x="17807" y="4148"/>
                  </a:cubicBezTo>
                  <a:cubicBezTo>
                    <a:pt x="17808" y="4151"/>
                    <a:pt x="17810" y="4145"/>
                    <a:pt x="17811" y="4148"/>
                  </a:cubicBezTo>
                  <a:cubicBezTo>
                    <a:pt x="17815" y="4155"/>
                    <a:pt x="17817" y="4175"/>
                    <a:pt x="17821" y="4183"/>
                  </a:cubicBezTo>
                  <a:cubicBezTo>
                    <a:pt x="18516" y="5567"/>
                    <a:pt x="19006" y="7115"/>
                    <a:pt x="19206" y="8688"/>
                  </a:cubicBezTo>
                  <a:cubicBezTo>
                    <a:pt x="19351" y="9828"/>
                    <a:pt x="19343" y="11522"/>
                    <a:pt x="19191" y="12672"/>
                  </a:cubicBezTo>
                  <a:cubicBezTo>
                    <a:pt x="19025" y="13932"/>
                    <a:pt x="18686" y="15143"/>
                    <a:pt x="18206" y="16273"/>
                  </a:cubicBezTo>
                  <a:cubicBezTo>
                    <a:pt x="18138" y="16436"/>
                    <a:pt x="18050" y="16633"/>
                    <a:pt x="17938" y="16865"/>
                  </a:cubicBezTo>
                  <a:cubicBezTo>
                    <a:pt x="17935" y="16872"/>
                    <a:pt x="17932" y="16875"/>
                    <a:pt x="17928" y="16882"/>
                  </a:cubicBezTo>
                  <a:cubicBezTo>
                    <a:pt x="17203" y="18380"/>
                    <a:pt x="16226" y="19714"/>
                    <a:pt x="15042" y="20727"/>
                  </a:cubicBezTo>
                  <a:cubicBezTo>
                    <a:pt x="14152" y="21488"/>
                    <a:pt x="14274" y="21571"/>
                    <a:pt x="15471" y="21023"/>
                  </a:cubicBezTo>
                  <a:cubicBezTo>
                    <a:pt x="18713" y="19538"/>
                    <a:pt x="20960" y="16232"/>
                    <a:pt x="21512" y="12150"/>
                  </a:cubicBezTo>
                  <a:cubicBezTo>
                    <a:pt x="21557" y="11823"/>
                    <a:pt x="21583" y="11533"/>
                    <a:pt x="21600" y="11246"/>
                  </a:cubicBezTo>
                  <a:cubicBezTo>
                    <a:pt x="21595" y="10626"/>
                    <a:pt x="21586" y="10331"/>
                    <a:pt x="21580" y="9924"/>
                  </a:cubicBezTo>
                  <a:cubicBezTo>
                    <a:pt x="21558" y="9648"/>
                    <a:pt x="21530" y="9357"/>
                    <a:pt x="21483" y="9036"/>
                  </a:cubicBezTo>
                  <a:cubicBezTo>
                    <a:pt x="21189" y="7018"/>
                    <a:pt x="20479" y="5220"/>
                    <a:pt x="19435" y="3730"/>
                  </a:cubicBezTo>
                  <a:cubicBezTo>
                    <a:pt x="19415" y="3701"/>
                    <a:pt x="19397" y="3672"/>
                    <a:pt x="19377" y="3643"/>
                  </a:cubicBezTo>
                  <a:cubicBezTo>
                    <a:pt x="18318" y="2163"/>
                    <a:pt x="16923" y="1000"/>
                    <a:pt x="15266" y="268"/>
                  </a:cubicBezTo>
                  <a:cubicBezTo>
                    <a:pt x="14808" y="66"/>
                    <a:pt x="14564" y="-29"/>
                    <a:pt x="14520" y="7"/>
                  </a:cubicBezTo>
                  <a:close/>
                  <a:moveTo>
                    <a:pt x="5690" y="7053"/>
                  </a:moveTo>
                  <a:lnTo>
                    <a:pt x="5758" y="7244"/>
                  </a:lnTo>
                  <a:cubicBezTo>
                    <a:pt x="5744" y="7156"/>
                    <a:pt x="5747" y="7101"/>
                    <a:pt x="5749" y="7053"/>
                  </a:cubicBezTo>
                  <a:lnTo>
                    <a:pt x="5690" y="7053"/>
                  </a:lnTo>
                  <a:close/>
                  <a:moveTo>
                    <a:pt x="20225" y="7053"/>
                  </a:moveTo>
                  <a:cubicBezTo>
                    <a:pt x="20443" y="7053"/>
                    <a:pt x="20509" y="7163"/>
                    <a:pt x="20669" y="7731"/>
                  </a:cubicBezTo>
                  <a:cubicBezTo>
                    <a:pt x="20991" y="8882"/>
                    <a:pt x="20908" y="10039"/>
                    <a:pt x="20366" y="12029"/>
                  </a:cubicBezTo>
                  <a:lnTo>
                    <a:pt x="20054" y="13177"/>
                  </a:lnTo>
                  <a:lnTo>
                    <a:pt x="20440" y="13125"/>
                  </a:lnTo>
                  <a:lnTo>
                    <a:pt x="20825" y="13072"/>
                  </a:lnTo>
                  <a:lnTo>
                    <a:pt x="20825" y="13751"/>
                  </a:lnTo>
                  <a:lnTo>
                    <a:pt x="20825" y="14429"/>
                  </a:lnTo>
                  <a:lnTo>
                    <a:pt x="20157" y="14482"/>
                  </a:lnTo>
                  <a:cubicBezTo>
                    <a:pt x="19741" y="14516"/>
                    <a:pt x="19471" y="14450"/>
                    <a:pt x="19450" y="14325"/>
                  </a:cubicBezTo>
                  <a:cubicBezTo>
                    <a:pt x="19407" y="14077"/>
                    <a:pt x="19540" y="13059"/>
                    <a:pt x="19616" y="13055"/>
                  </a:cubicBezTo>
                  <a:cubicBezTo>
                    <a:pt x="19713" y="13050"/>
                    <a:pt x="19814" y="12731"/>
                    <a:pt x="19791" y="12498"/>
                  </a:cubicBezTo>
                  <a:cubicBezTo>
                    <a:pt x="19779" y="12373"/>
                    <a:pt x="19915" y="11703"/>
                    <a:pt x="20093" y="11020"/>
                  </a:cubicBezTo>
                  <a:cubicBezTo>
                    <a:pt x="20379" y="9926"/>
                    <a:pt x="20416" y="9689"/>
                    <a:pt x="20405" y="9054"/>
                  </a:cubicBezTo>
                  <a:cubicBezTo>
                    <a:pt x="20394" y="8342"/>
                    <a:pt x="20391" y="8340"/>
                    <a:pt x="20162" y="8340"/>
                  </a:cubicBezTo>
                  <a:cubicBezTo>
                    <a:pt x="20034" y="8340"/>
                    <a:pt x="19938" y="8401"/>
                    <a:pt x="19952" y="8480"/>
                  </a:cubicBezTo>
                  <a:cubicBezTo>
                    <a:pt x="20013" y="8832"/>
                    <a:pt x="19852" y="9419"/>
                    <a:pt x="19694" y="9419"/>
                  </a:cubicBezTo>
                  <a:cubicBezTo>
                    <a:pt x="19488" y="9419"/>
                    <a:pt x="19444" y="9035"/>
                    <a:pt x="19557" y="8253"/>
                  </a:cubicBezTo>
                  <a:cubicBezTo>
                    <a:pt x="19670" y="7472"/>
                    <a:pt x="19904" y="7053"/>
                    <a:pt x="20225" y="7053"/>
                  </a:cubicBezTo>
                  <a:close/>
                  <a:moveTo>
                    <a:pt x="5992" y="8079"/>
                  </a:moveTo>
                  <a:cubicBezTo>
                    <a:pt x="6027" y="8270"/>
                    <a:pt x="6058" y="8478"/>
                    <a:pt x="6080" y="8723"/>
                  </a:cubicBezTo>
                  <a:cubicBezTo>
                    <a:pt x="6080" y="8697"/>
                    <a:pt x="6075" y="8605"/>
                    <a:pt x="6075" y="8584"/>
                  </a:cubicBezTo>
                  <a:cubicBezTo>
                    <a:pt x="6074" y="8290"/>
                    <a:pt x="6058" y="8085"/>
                    <a:pt x="6036" y="8132"/>
                  </a:cubicBezTo>
                  <a:cubicBezTo>
                    <a:pt x="6028" y="8149"/>
                    <a:pt x="6008" y="8106"/>
                    <a:pt x="5992" y="8079"/>
                  </a:cubicBezTo>
                  <a:close/>
                  <a:moveTo>
                    <a:pt x="8552" y="8741"/>
                  </a:moveTo>
                  <a:lnTo>
                    <a:pt x="8547" y="8793"/>
                  </a:lnTo>
                  <a:cubicBezTo>
                    <a:pt x="8551" y="8795"/>
                    <a:pt x="8558" y="8849"/>
                    <a:pt x="8562" y="8862"/>
                  </a:cubicBezTo>
                  <a:lnTo>
                    <a:pt x="8552" y="8741"/>
                  </a:lnTo>
                  <a:close/>
                  <a:moveTo>
                    <a:pt x="0" y="13490"/>
                  </a:moveTo>
                  <a:cubicBezTo>
                    <a:pt x="19" y="13571"/>
                    <a:pt x="36" y="13663"/>
                    <a:pt x="54" y="13733"/>
                  </a:cubicBezTo>
                  <a:cubicBezTo>
                    <a:pt x="53" y="13713"/>
                    <a:pt x="48" y="13680"/>
                    <a:pt x="49" y="13664"/>
                  </a:cubicBezTo>
                  <a:cubicBezTo>
                    <a:pt x="54" y="13556"/>
                    <a:pt x="31" y="13487"/>
                    <a:pt x="0" y="13490"/>
                  </a:cubicBezTo>
                  <a:close/>
                  <a:moveTo>
                    <a:pt x="5749" y="14203"/>
                  </a:moveTo>
                  <a:lnTo>
                    <a:pt x="5641" y="14516"/>
                  </a:lnTo>
                  <a:lnTo>
                    <a:pt x="6407" y="14516"/>
                  </a:lnTo>
                  <a:lnTo>
                    <a:pt x="6485" y="14516"/>
                  </a:lnTo>
                  <a:cubicBezTo>
                    <a:pt x="6091" y="14516"/>
                    <a:pt x="5755" y="14453"/>
                    <a:pt x="5739" y="14360"/>
                  </a:cubicBezTo>
                  <a:cubicBezTo>
                    <a:pt x="5734" y="14329"/>
                    <a:pt x="5743" y="14258"/>
                    <a:pt x="5749" y="14203"/>
                  </a:cubicBezTo>
                  <a:close/>
                  <a:moveTo>
                    <a:pt x="8113" y="14203"/>
                  </a:moveTo>
                  <a:lnTo>
                    <a:pt x="8084" y="14516"/>
                  </a:lnTo>
                  <a:lnTo>
                    <a:pt x="8391" y="14516"/>
                  </a:lnTo>
                  <a:cubicBezTo>
                    <a:pt x="8230" y="14471"/>
                    <a:pt x="8143" y="14387"/>
                    <a:pt x="8113" y="14203"/>
                  </a:cubicBezTo>
                  <a:close/>
                  <a:moveTo>
                    <a:pt x="200" y="14308"/>
                  </a:moveTo>
                  <a:lnTo>
                    <a:pt x="268" y="14516"/>
                  </a:lnTo>
                  <a:lnTo>
                    <a:pt x="1224" y="14516"/>
                  </a:lnTo>
                  <a:cubicBezTo>
                    <a:pt x="674" y="14480"/>
                    <a:pt x="295" y="14431"/>
                    <a:pt x="200" y="14308"/>
                  </a:cubicBezTo>
                  <a:close/>
                  <a:moveTo>
                    <a:pt x="9952" y="14360"/>
                  </a:moveTo>
                  <a:lnTo>
                    <a:pt x="9966" y="14516"/>
                  </a:lnTo>
                  <a:lnTo>
                    <a:pt x="10483" y="14516"/>
                  </a:lnTo>
                  <a:lnTo>
                    <a:pt x="10995" y="14516"/>
                  </a:lnTo>
                  <a:lnTo>
                    <a:pt x="10995" y="14429"/>
                  </a:lnTo>
                  <a:lnTo>
                    <a:pt x="10488" y="14482"/>
                  </a:lnTo>
                  <a:cubicBezTo>
                    <a:pt x="10189" y="14513"/>
                    <a:pt x="10005" y="14463"/>
                    <a:pt x="9952" y="14360"/>
                  </a:cubicBezTo>
                  <a:close/>
                  <a:moveTo>
                    <a:pt x="15125" y="14429"/>
                  </a:moveTo>
                  <a:lnTo>
                    <a:pt x="15125" y="14516"/>
                  </a:lnTo>
                  <a:lnTo>
                    <a:pt x="15408" y="14516"/>
                  </a:lnTo>
                  <a:cubicBezTo>
                    <a:pt x="15264" y="14493"/>
                    <a:pt x="15146" y="14473"/>
                    <a:pt x="15125" y="14429"/>
                  </a:cubicBezTo>
                  <a:close/>
                  <a:moveTo>
                    <a:pt x="9001" y="14499"/>
                  </a:moveTo>
                  <a:cubicBezTo>
                    <a:pt x="8987" y="14518"/>
                    <a:pt x="8898" y="14505"/>
                    <a:pt x="8855" y="14516"/>
                  </a:cubicBezTo>
                  <a:lnTo>
                    <a:pt x="9006" y="14516"/>
                  </a:lnTo>
                  <a:lnTo>
                    <a:pt x="9001" y="14499"/>
                  </a:lnTo>
                  <a:close/>
                  <a:moveTo>
                    <a:pt x="497" y="15212"/>
                  </a:moveTo>
                  <a:lnTo>
                    <a:pt x="522" y="15264"/>
                  </a:lnTo>
                  <a:cubicBezTo>
                    <a:pt x="518" y="15245"/>
                    <a:pt x="519" y="15229"/>
                    <a:pt x="517" y="15212"/>
                  </a:cubicBezTo>
                  <a:lnTo>
                    <a:pt x="497" y="15212"/>
                  </a:lnTo>
                  <a:close/>
                  <a:moveTo>
                    <a:pt x="17997" y="15212"/>
                  </a:moveTo>
                  <a:cubicBezTo>
                    <a:pt x="17997" y="15225"/>
                    <a:pt x="17989" y="15249"/>
                    <a:pt x="17987" y="15264"/>
                  </a:cubicBezTo>
                  <a:lnTo>
                    <a:pt x="18011" y="15212"/>
                  </a:lnTo>
                  <a:lnTo>
                    <a:pt x="17997" y="15212"/>
                  </a:lnTo>
                  <a:close/>
                  <a:moveTo>
                    <a:pt x="14042" y="21475"/>
                  </a:moveTo>
                  <a:lnTo>
                    <a:pt x="14008" y="21510"/>
                  </a:lnTo>
                  <a:cubicBezTo>
                    <a:pt x="14004" y="21537"/>
                    <a:pt x="14016" y="21552"/>
                    <a:pt x="14047" y="21562"/>
                  </a:cubicBezTo>
                  <a:lnTo>
                    <a:pt x="14155" y="21527"/>
                  </a:lnTo>
                  <a:cubicBezTo>
                    <a:pt x="14163" y="21510"/>
                    <a:pt x="14167" y="21499"/>
                    <a:pt x="14150" y="21475"/>
                  </a:cubicBezTo>
                  <a:cubicBezTo>
                    <a:pt x="14120" y="21433"/>
                    <a:pt x="14078" y="21452"/>
                    <a:pt x="14042" y="2147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524" name="image8.png" descr="image8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63957" cy="686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logo_lunatone_v1.0-01.png" descr="logo_lunatone_v1.0-01.png">
            <a:extLst>
              <a:ext uri="{FF2B5EF4-FFF2-40B4-BE49-F238E27FC236}">
                <a16:creationId xmlns:a16="http://schemas.microsoft.com/office/drawing/2014/main" id="{1A506FEC-BE58-5C48-AC30-0116B0591C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Line">
            <a:extLst>
              <a:ext uri="{FF2B5EF4-FFF2-40B4-BE49-F238E27FC236}">
                <a16:creationId xmlns:a16="http://schemas.microsoft.com/office/drawing/2014/main" id="{302716E3-F958-C341-929C-AB839B66B5FE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15" name="INPUT DEVICES, CONTROL UNITS &amp; SENSORS">
            <a:extLst>
              <a:ext uri="{FF2B5EF4-FFF2-40B4-BE49-F238E27FC236}">
                <a16:creationId xmlns:a16="http://schemas.microsoft.com/office/drawing/2014/main" id="{D15CB5FD-46D7-F947-981A-F528C955A67E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 dirty="0"/>
              <a:t>INPUT DEVICES, CONTROL UNITS &amp; SENSORS </a:t>
            </a:r>
          </a:p>
        </p:txBody>
      </p:sp>
      <p:sp>
        <p:nvSpPr>
          <p:cNvPr id="16" name="DALI MC+ pushbutton coupler">
            <a:extLst>
              <a:ext uri="{FF2B5EF4-FFF2-40B4-BE49-F238E27FC236}">
                <a16:creationId xmlns:a16="http://schemas.microsoft.com/office/drawing/2014/main" id="{8BBEFF60-40B1-D446-B77B-890831C42434}"/>
              </a:ext>
            </a:extLst>
          </p:cNvPr>
          <p:cNvSpPr txBox="1">
            <a:spLocks/>
          </p:cNvSpPr>
          <p:nvPr/>
        </p:nvSpPr>
        <p:spPr>
          <a:xfrm>
            <a:off x="935452" y="769706"/>
            <a:ext cx="2942524" cy="48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3422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72" b="0" i="0" u="none" strike="noStrike" cap="all" spc="0" baseline="0">
                <a:solidFill>
                  <a:srgbClr val="5E5E5E"/>
                </a:solidFill>
                <a:uFillTx/>
                <a:latin typeface="+mn-lt"/>
                <a:ea typeface="+mn-ea"/>
                <a:cs typeface="+mn-cs"/>
                <a:sym typeface="Inter Bold"/>
              </a:defRPr>
            </a:lvl1pPr>
            <a:lvl2pPr marL="42316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2pPr>
            <a:lvl3pPr marL="683580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3pPr>
            <a:lvl4pPr marL="943992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4pPr>
            <a:lvl5pPr marL="1204403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5pPr>
            <a:lvl6pPr marL="1464814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6pPr>
            <a:lvl7pPr marL="1725225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7pPr>
            <a:lvl8pPr marL="1985637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8pPr>
            <a:lvl9pPr marL="2246048" marR="0" indent="-162757" algn="l" defTabSz="342255" rtl="0" latinLnBrk="0">
              <a:lnSpc>
                <a:spcPct val="100000"/>
              </a:lnSpc>
              <a:spcBef>
                <a:spcPts val="1464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172" b="0" i="0" u="none" strike="noStrike" cap="none" spc="0" baseline="0">
                <a:solidFill>
                  <a:srgbClr val="000000"/>
                </a:solidFill>
                <a:uFillTx/>
                <a:latin typeface="Inter Regular"/>
                <a:ea typeface="Inter Regular"/>
                <a:cs typeface="Inter Regular"/>
                <a:sym typeface="Inter Regular"/>
              </a:defRPr>
            </a:lvl9pPr>
          </a:lstStyle>
          <a:p>
            <a:r>
              <a:rPr lang="en-GB" sz="1400" dirty="0"/>
              <a:t>DALI-2 Display  4" </a:t>
            </a:r>
          </a:p>
        </p:txBody>
      </p:sp>
      <p:sp>
        <p:nvSpPr>
          <p:cNvPr id="17" name="4 inputs to connect standard potential-free switches or pushbuttons…">
            <a:extLst>
              <a:ext uri="{FF2B5EF4-FFF2-40B4-BE49-F238E27FC236}">
                <a16:creationId xmlns:a16="http://schemas.microsoft.com/office/drawing/2014/main" id="{80C926F5-81B3-B84F-A9AB-17B2BC733AB2}"/>
              </a:ext>
            </a:extLst>
          </p:cNvPr>
          <p:cNvSpPr txBox="1"/>
          <p:nvPr/>
        </p:nvSpPr>
        <p:spPr>
          <a:xfrm>
            <a:off x="601099" y="1269815"/>
            <a:ext cx="3856412" cy="403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/>
          <a:lstStyle/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Multifunctional 4 " color touch screen with simple, intuitive operating interface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Application controller for 1 DALI Line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Flexible customizable screens, multiple «boards» and various widgets (control buttons / sliders).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each widget can be individually configured: function and target address (broadcast, groups and address)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Editable designs and background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standard functions: dimming, switching, scenes, tunable white (DT8 TC) and RGB (DT8 RGBWAF)</a:t>
            </a:r>
          </a:p>
          <a:p>
            <a:pPr marL="260411" indent="-260411" algn="l">
              <a:spcBef>
                <a:spcPts val="879"/>
              </a:spcBef>
              <a:buSzPct val="70000"/>
              <a:buFontTx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multiple devices on the same DALI line / </a:t>
            </a:r>
            <a:r>
              <a:rPr lang="en-US" sz="1200" b="0" dirty="0" err="1">
                <a:latin typeface="Inter Light BETA" panose="02000403000000020004" pitchFamily="2" charset="0"/>
                <a:ea typeface="Inter Light BETA" panose="02000403000000020004" pitchFamily="2" charset="0"/>
              </a:rPr>
              <a:t>Multimaster</a:t>
            </a: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DALI-2 Display 4” Plus Version: DALI Line configuration addressing, grouping, scenes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</p:txBody>
      </p:sp>
      <p:sp>
        <p:nvSpPr>
          <p:cNvPr id="20" name="4 inputs to connect standard potential-free switches or pushbuttons…">
            <a:extLst>
              <a:ext uri="{FF2B5EF4-FFF2-40B4-BE49-F238E27FC236}">
                <a16:creationId xmlns:a16="http://schemas.microsoft.com/office/drawing/2014/main" id="{A3B11344-3773-D747-B4AB-8E07975FC334}"/>
              </a:ext>
            </a:extLst>
          </p:cNvPr>
          <p:cNvSpPr txBox="1"/>
          <p:nvPr/>
        </p:nvSpPr>
        <p:spPr>
          <a:xfrm>
            <a:off x="4809781" y="3983309"/>
            <a:ext cx="3856412" cy="158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/>
          <a:lstStyle/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Power supply: 24V DC (PS not included)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b="0" dirty="0">
                <a:latin typeface="Inter Light BETA" panose="02000403000000020004" pitchFamily="2" charset="0"/>
                <a:ea typeface="Inter Light BETA" panose="02000403000000020004" pitchFamily="2" charset="0"/>
              </a:rPr>
              <a:t>Back box mounting  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u="sng" dirty="0">
                <a:latin typeface="Inter Light BETA" panose="02000403000000020004" pitchFamily="2" charset="0"/>
                <a:ea typeface="Inter Light BETA" panose="02000403000000020004" pitchFamily="2" charset="0"/>
              </a:rPr>
              <a:t>DALI-2 instance mode (IEC62386-301, Input Devices - Push Button / Absolute Input Device)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r>
              <a:rPr lang="en-US" sz="1200" u="sng" dirty="0">
                <a:latin typeface="Inter Light BETA" panose="02000403000000020004" pitchFamily="2" charset="0"/>
                <a:ea typeface="Inter Light BETA" panose="02000403000000020004" pitchFamily="2" charset="0"/>
              </a:rPr>
              <a:t>Free configurable Makro supporting all DALI / DALI 2 Commands</a:t>
            </a: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  <a:p>
            <a:pPr marL="260411" indent="-260411" algn="l">
              <a:spcBef>
                <a:spcPts val="879"/>
              </a:spcBef>
              <a:buSzPct val="70000"/>
              <a:buChar char="•"/>
              <a:defRPr sz="1600" b="0">
                <a:latin typeface="Inter Regular"/>
                <a:ea typeface="Inter Regular"/>
                <a:cs typeface="Inter Regular"/>
                <a:sym typeface="Inter Regular"/>
              </a:defRPr>
            </a:pPr>
            <a:endParaRPr lang="en-US" sz="1200" b="0" dirty="0">
              <a:latin typeface="Inter Light BETA" panose="02000403000000020004" pitchFamily="2" charset="0"/>
              <a:ea typeface="Inter Light BETA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745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Installation DALI-2 Display 4”"/>
          <p:cNvSpPr txBox="1"/>
          <p:nvPr/>
        </p:nvSpPr>
        <p:spPr>
          <a:xfrm>
            <a:off x="1108811" y="831332"/>
            <a:ext cx="6503789" cy="48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/>
          <a:lstStyle>
            <a:lvl1pPr>
              <a:defRPr sz="2000" b="0" i="1">
                <a:solidFill>
                  <a:srgbClr val="45BCD8"/>
                </a:solidFill>
              </a:defRPr>
            </a:lvl1pPr>
          </a:lstStyle>
          <a:p>
            <a:r>
              <a:rPr sz="1172" dirty="0"/>
              <a:t>Installation DALI-2 Display 4” </a:t>
            </a:r>
          </a:p>
        </p:txBody>
      </p:sp>
      <p:graphicFrame>
        <p:nvGraphicFramePr>
          <p:cNvPr id="18" name="Table">
            <a:extLst>
              <a:ext uri="{FF2B5EF4-FFF2-40B4-BE49-F238E27FC236}">
                <a16:creationId xmlns:a16="http://schemas.microsoft.com/office/drawing/2014/main" id="{FA39BFA0-7648-7B4A-A9E4-3F3BF1183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627540"/>
              </p:ext>
            </p:extLst>
          </p:nvPr>
        </p:nvGraphicFramePr>
        <p:xfrm>
          <a:off x="745373" y="3798454"/>
          <a:ext cx="7638371" cy="1769638"/>
        </p:xfrm>
        <a:graphic>
          <a:graphicData uri="http://schemas.openxmlformats.org/drawingml/2006/table">
            <a:tbl>
              <a:tblPr bandRow="1">
                <a:tableStyleId>{D51ADE6A-740E-44AE-83CC-AE7238B6C88D}</a:tableStyleId>
              </a:tblPr>
              <a:tblGrid>
                <a:gridCol w="384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138">
                <a:tc>
                  <a:txBody>
                    <a:bodyPr/>
                    <a:lstStyle/>
                    <a:p>
                      <a:pPr marL="0" marR="0" lvl="0" indent="0" algn="ctr" defTabSz="3422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cap="all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Inter Bold"/>
                        </a:defRPr>
                      </a:pPr>
                      <a:r>
                        <a:rPr lang="de-CH" sz="1200" b="1" i="0" u="none" strike="noStrike" cap="all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Helvetica" pitchFamily="2" charset="0"/>
                          <a:ea typeface="Helvetica Neue Light"/>
                          <a:cs typeface="Helvetica Neue Light"/>
                          <a:sym typeface="Inter Bold"/>
                        </a:rPr>
                        <a:t>Art. Nr.</a:t>
                      </a:r>
                    </a:p>
                  </a:txBody>
                  <a:tcPr marL="121920" marR="121920" marT="60960" marB="609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45B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200" b="1" cap="all" dirty="0">
                          <a:solidFill>
                            <a:srgbClr val="FFFFFF"/>
                          </a:solidFill>
                          <a:latin typeface="Helvetica" pitchFamily="2" charset="0"/>
                          <a:ea typeface="+mn-ea"/>
                          <a:cs typeface="+mn-cs"/>
                          <a:sym typeface="Inter Bold"/>
                        </a:rPr>
                        <a:t>Name</a:t>
                      </a:r>
                      <a:endParaRPr sz="1200" b="1" cap="all" dirty="0">
                        <a:solidFill>
                          <a:srgbClr val="FFFFFF"/>
                        </a:solidFill>
                        <a:latin typeface="Helvetica" pitchFamily="2" charset="0"/>
                        <a:ea typeface="+mn-ea"/>
                        <a:cs typeface="+mn-cs"/>
                        <a:sym typeface="Inter Bold"/>
                      </a:endParaRPr>
                    </a:p>
                  </a:txBody>
                  <a:tcPr marL="121920" marR="121920" marT="60960" marB="6096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noFill/>
                      <a:miter lim="400000"/>
                    </a:lnB>
                    <a:solidFill>
                      <a:srgbClr val="45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indent="0" algn="l" defTabSz="5842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86456841-W</a:t>
                      </a:r>
                    </a:p>
                  </a:txBody>
                  <a:tcPr marL="4464" marR="4464" marT="4464" marB="0" anchor="ctr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noFill/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DALI-2 Display 4”  </a:t>
                      </a:r>
                      <a:r>
                        <a:rPr lang="de-CH" sz="1200" b="0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white</a:t>
                      </a: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   </a:t>
                      </a:r>
                    </a:p>
                  </a:txBody>
                  <a:tcPr marL="4464" marR="4464" marT="4464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noFill/>
                      <a:prstDash val="sysDot"/>
                      <a:miter lim="400000"/>
                    </a:lnT>
                    <a:lnB w="12700">
                      <a:solidFill>
                        <a:srgbClr val="5E5E5E"/>
                      </a:solidFill>
                      <a:prstDash val="sysDot"/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indent="0" algn="l" defTabSz="5842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86456841-B</a:t>
                      </a:r>
                    </a:p>
                  </a:txBody>
                  <a:tcPr marL="4464" marR="4464" marT="4464" marB="0" anchor="ctr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DALI-2 Display 4”  </a:t>
                      </a:r>
                      <a:r>
                        <a:rPr lang="de-CH" sz="1200" b="0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black</a:t>
                      </a:r>
                      <a:endParaRPr lang="de-CH" sz="1200" b="0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Inter Regular"/>
                        <a:ea typeface="+mn-ea"/>
                        <a:cs typeface="+mn-cs"/>
                        <a:sym typeface="Helvetica Neue Light"/>
                      </a:endParaRPr>
                    </a:p>
                  </a:txBody>
                  <a:tcPr marL="4464" marR="4464" marT="4464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50599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indent="0" algn="l" defTabSz="5842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86456841-W Plus</a:t>
                      </a:r>
                    </a:p>
                  </a:txBody>
                  <a:tcPr marL="4464" marR="4464" marT="4464" marB="0" anchor="ctr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DALI-2 Display 4”  </a:t>
                      </a:r>
                      <a:r>
                        <a:rPr lang="de-CH" sz="1200" b="0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white</a:t>
                      </a: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  Plus </a:t>
                      </a:r>
                    </a:p>
                  </a:txBody>
                  <a:tcPr marL="4464" marR="4464" marT="4464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79738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indent="0" algn="l" defTabSz="5842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86456841-B Plus</a:t>
                      </a:r>
                    </a:p>
                  </a:txBody>
                  <a:tcPr marL="4464" marR="4464" marT="4464" marB="0" anchor="ctr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DALI-2 Display 4”  </a:t>
                      </a:r>
                      <a:r>
                        <a:rPr lang="de-CH" sz="1200" b="0" i="0" u="none" strike="noStrike" cap="none" spc="0" baseline="0" dirty="0" err="1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black</a:t>
                      </a: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   Plus</a:t>
                      </a:r>
                    </a:p>
                  </a:txBody>
                  <a:tcPr marL="4464" marR="4464" marT="4464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3231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indent="0" algn="l" defTabSz="5842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24166012-24HS</a:t>
                      </a:r>
                    </a:p>
                  </a:txBody>
                  <a:tcPr marL="7620" marR="7620" marT="7620" marB="0" anchor="ctr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842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sz="12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Inter Regular"/>
                          <a:ea typeface="+mn-ea"/>
                          <a:cs typeface="+mn-cs"/>
                          <a:sym typeface="Helvetica Neue Light"/>
                        </a:rPr>
                        <a:t>PS 24V, 300mA</a:t>
                      </a:r>
                    </a:p>
                  </a:txBody>
                  <a:tcPr marL="7620" marR="7620" marT="762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846161"/>
                  </a:ext>
                </a:extLst>
              </a:tr>
            </a:tbl>
          </a:graphicData>
        </a:graphic>
      </p:graphicFrame>
      <p:sp>
        <p:nvSpPr>
          <p:cNvPr id="19" name="Installation example DALI-2 Switch Cross NFC">
            <a:extLst>
              <a:ext uri="{FF2B5EF4-FFF2-40B4-BE49-F238E27FC236}">
                <a16:creationId xmlns:a16="http://schemas.microsoft.com/office/drawing/2014/main" id="{7813AEA9-43B8-2B4B-B024-1768F85CBAF5}"/>
              </a:ext>
            </a:extLst>
          </p:cNvPr>
          <p:cNvSpPr txBox="1"/>
          <p:nvPr/>
        </p:nvSpPr>
        <p:spPr>
          <a:xfrm>
            <a:off x="1320106" y="3314472"/>
            <a:ext cx="6503789" cy="483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/>
          <a:lstStyle>
            <a:lvl1pPr>
              <a:defRPr sz="2000" b="0" i="1">
                <a:solidFill>
                  <a:srgbClr val="45BCD8"/>
                </a:solidFill>
              </a:defRPr>
            </a:lvl1pPr>
          </a:lstStyle>
          <a:p>
            <a:r>
              <a:rPr lang="en-US" sz="1172" dirty="0"/>
              <a:t>available versions</a:t>
            </a:r>
            <a:endParaRPr sz="1172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DFE5D9-BC71-9A47-8C22-97E0334DC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73" y="1148938"/>
            <a:ext cx="8055657" cy="1605017"/>
          </a:xfrm>
          <a:prstGeom prst="rect">
            <a:avLst/>
          </a:prstGeom>
        </p:spPr>
      </p:pic>
      <p:pic>
        <p:nvPicPr>
          <p:cNvPr id="20" name="logo_lunatone_v1.0-01.png" descr="logo_lunatone_v1.0-01.png">
            <a:extLst>
              <a:ext uri="{FF2B5EF4-FFF2-40B4-BE49-F238E27FC236}">
                <a16:creationId xmlns:a16="http://schemas.microsoft.com/office/drawing/2014/main" id="{6B09B710-AF12-154B-B62C-B8A21CCE7B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191" y="28632"/>
            <a:ext cx="1496968" cy="413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Line">
            <a:extLst>
              <a:ext uri="{FF2B5EF4-FFF2-40B4-BE49-F238E27FC236}">
                <a16:creationId xmlns:a16="http://schemas.microsoft.com/office/drawing/2014/main" id="{0D884F7F-C9A6-104C-AF08-C978451F2EF2}"/>
              </a:ext>
            </a:extLst>
          </p:cNvPr>
          <p:cNvSpPr/>
          <p:nvPr/>
        </p:nvSpPr>
        <p:spPr>
          <a:xfrm>
            <a:off x="0" y="465041"/>
            <a:ext cx="9144000" cy="15316"/>
          </a:xfrm>
          <a:prstGeom prst="line">
            <a:avLst/>
          </a:prstGeom>
          <a:ln w="25400">
            <a:solidFill>
              <a:srgbClr val="45BCD8"/>
            </a:solidFill>
            <a:miter lim="400000"/>
          </a:ln>
        </p:spPr>
        <p:txBody>
          <a:bodyPr lIns="29766" tIns="29766" rIns="29766" bIns="29766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89"/>
          </a:p>
        </p:txBody>
      </p:sp>
      <p:sp>
        <p:nvSpPr>
          <p:cNvPr id="22" name="INPUT DEVICES, CONTROL UNITS &amp; SENSORS">
            <a:extLst>
              <a:ext uri="{FF2B5EF4-FFF2-40B4-BE49-F238E27FC236}">
                <a16:creationId xmlns:a16="http://schemas.microsoft.com/office/drawing/2014/main" id="{5D957E53-80AC-EB49-AB38-D66D318CAB66}"/>
              </a:ext>
            </a:extLst>
          </p:cNvPr>
          <p:cNvSpPr txBox="1"/>
          <p:nvPr/>
        </p:nvSpPr>
        <p:spPr>
          <a:xfrm>
            <a:off x="244341" y="135966"/>
            <a:ext cx="6503789" cy="27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766" tIns="29766" rIns="29766" bIns="29766" anchor="ctr"/>
          <a:lstStyle>
            <a:lvl1pPr algn="l">
              <a:defRPr sz="2000" b="0" cap="all">
                <a:solidFill>
                  <a:srgbClr val="45BCD8"/>
                </a:solidFill>
                <a:latin typeface="+mn-lt"/>
                <a:ea typeface="+mn-ea"/>
                <a:cs typeface="+mn-cs"/>
                <a:sym typeface="Inter Bold"/>
              </a:defRPr>
            </a:lvl1pPr>
          </a:lstStyle>
          <a:p>
            <a:r>
              <a:rPr sz="1172" dirty="0"/>
              <a:t>INPUT DEVICES, CONTROL UNITS &amp; SENSORS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CD21F70-DAE5-4EF0-AD50-F918580E5C4A}"/>
              </a:ext>
            </a:extLst>
          </p:cNvPr>
          <p:cNvSpPr/>
          <p:nvPr/>
        </p:nvSpPr>
        <p:spPr>
          <a:xfrm>
            <a:off x="3759200" y="2090057"/>
            <a:ext cx="1284514" cy="48398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406439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Inter Bold"/>
        <a:ea typeface="Inter Bold"/>
        <a:cs typeface="Inter Bold"/>
      </a:majorFont>
      <a:minorFont>
        <a:latin typeface="Inter Bold"/>
        <a:ea typeface="Inter Bold"/>
        <a:cs typeface="Inter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Inter Bold"/>
        <a:ea typeface="Inter Bold"/>
        <a:cs typeface="Inter Bold"/>
      </a:majorFont>
      <a:minorFont>
        <a:latin typeface="Inter Bold"/>
        <a:ea typeface="Inter Bold"/>
        <a:cs typeface="Inter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9283A18F6E61428050C71B56EB929D" ma:contentTypeVersion="11" ma:contentTypeDescription="Ein neues Dokument erstellen." ma:contentTypeScope="" ma:versionID="c109808fde84a0f9d6ed3032923dafde">
  <xsd:schema xmlns:xsd="http://www.w3.org/2001/XMLSchema" xmlns:xs="http://www.w3.org/2001/XMLSchema" xmlns:p="http://schemas.microsoft.com/office/2006/metadata/properties" xmlns:ns2="1bff259c-012e-454e-95ad-3ff327a29a91" xmlns:ns3="abf39f98-1100-4aad-b417-aa46db6c472d" targetNamespace="http://schemas.microsoft.com/office/2006/metadata/properties" ma:root="true" ma:fieldsID="283b14b51265d256dfba43aff5d1275f" ns2:_="" ns3:_="">
    <xsd:import namespace="1bff259c-012e-454e-95ad-3ff327a29a91"/>
    <xsd:import namespace="abf39f98-1100-4aad-b417-aa46db6c4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f259c-012e-454e-95ad-3ff327a29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d158a002-4d87-4c4c-bdad-f95463d886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39f98-1100-4aad-b417-aa46db6c472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e2d11e2-1145-46af-866f-04937ece9805}" ma:internalName="TaxCatchAll" ma:showField="CatchAllData" ma:web="abf39f98-1100-4aad-b417-aa46db6c47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f39f98-1100-4aad-b417-aa46db6c472d" xsi:nil="true"/>
    <lcf76f155ced4ddcb4097134ff3c332f xmlns="1bff259c-012e-454e-95ad-3ff327a29a9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4EFD54-9EA9-44A4-B63D-E54620D5FA73}"/>
</file>

<file path=customXml/itemProps2.xml><?xml version="1.0" encoding="utf-8"?>
<ds:datastoreItem xmlns:ds="http://schemas.openxmlformats.org/officeDocument/2006/customXml" ds:itemID="{AC2FBA26-44C4-4466-A9FF-BC81E3BACB53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864f2b2f-a726-484e-b3ff-e54ba4126f60"/>
  </ds:schemaRefs>
</ds:datastoreItem>
</file>

<file path=customXml/itemProps3.xml><?xml version="1.0" encoding="utf-8"?>
<ds:datastoreItem xmlns:ds="http://schemas.openxmlformats.org/officeDocument/2006/customXml" ds:itemID="{7558523B-FBD5-4C4E-9819-58081A8201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2124</Words>
  <Application>Microsoft Office PowerPoint</Application>
  <PresentationFormat>Bildschirmpräsentation (16:10)</PresentationFormat>
  <Paragraphs>651</Paragraphs>
  <Slides>27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9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Inter</vt:lpstr>
      <vt:lpstr>Inter Bold</vt:lpstr>
      <vt:lpstr>Inter Light BETA</vt:lpstr>
      <vt:lpstr>Inter Regular</vt:lpstr>
      <vt:lpstr>White</vt:lpstr>
      <vt:lpstr>PowerPoint-Präsentation</vt:lpstr>
      <vt:lpstr>PowerPoint-Präsentation</vt:lpstr>
      <vt:lpstr>PowerPoint-Präsentation</vt:lpstr>
      <vt:lpstr>Lunatone  Milestones</vt:lpstr>
      <vt:lpstr>Team Dornbirn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Armin_local</dc:creator>
  <cp:lastModifiedBy>Günther Johler</cp:lastModifiedBy>
  <cp:revision>291</cp:revision>
  <dcterms:modified xsi:type="dcterms:W3CDTF">2023-06-19T16:41:47Z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0x010100099283A18F6E61428050C71B56EB929D</vt:lpwstr>
  </property>
</Properties>
</file>